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2" r:id="rId7"/>
    <p:sldId id="263" r:id="rId8"/>
    <p:sldId id="261"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97" autoAdjust="0"/>
    <p:restoredTop sz="94677" autoAdjust="0"/>
  </p:normalViewPr>
  <p:slideViewPr>
    <p:cSldViewPr>
      <p:cViewPr varScale="1">
        <p:scale>
          <a:sx n="55" d="100"/>
          <a:sy n="55" d="100"/>
        </p:scale>
        <p:origin x="-3712" y="-112"/>
      </p:cViewPr>
      <p:guideLst>
        <p:guide orient="horz" pos="2160"/>
        <p:guide pos="2880"/>
      </p:guideLst>
    </p:cSldViewPr>
  </p:slideViewPr>
  <p:outlineViewPr>
    <p:cViewPr>
      <p:scale>
        <a:sx n="33" d="100"/>
        <a:sy n="33" d="100"/>
      </p:scale>
      <p:origin x="0" y="811"/>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700F747-D4B4-4A6A-9F85-949AD227C3A9}"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18062737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0F747-D4B4-4A6A-9F85-949AD227C3A9}"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4048239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0F747-D4B4-4A6A-9F85-949AD227C3A9}"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17758063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700F747-D4B4-4A6A-9F85-949AD227C3A9}"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15636565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00F747-D4B4-4A6A-9F85-949AD227C3A9}" type="datetimeFigureOut">
              <a:rPr lang="en-US" smtClean="0"/>
              <a:t>11/18/14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3369267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700F747-D4B4-4A6A-9F85-949AD227C3A9}"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38339671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700F747-D4B4-4A6A-9F85-949AD227C3A9}" type="datetimeFigureOut">
              <a:rPr lang="en-US" smtClean="0"/>
              <a:t>11/18/14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12467789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700F747-D4B4-4A6A-9F85-949AD227C3A9}" type="datetimeFigureOut">
              <a:rPr lang="en-US" smtClean="0"/>
              <a:t>11/18/14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38977540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00F747-D4B4-4A6A-9F85-949AD227C3A9}" type="datetimeFigureOut">
              <a:rPr lang="en-US" smtClean="0"/>
              <a:t>11/18/14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6936568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0F747-D4B4-4A6A-9F85-949AD227C3A9}"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38406009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00F747-D4B4-4A6A-9F85-949AD227C3A9}" type="datetimeFigureOut">
              <a:rPr lang="en-US" smtClean="0"/>
              <a:t>11/18/14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09300A4-74CE-481C-AF92-DCD70CF6ED8C}" type="slidenum">
              <a:rPr lang="en-US" smtClean="0"/>
              <a:t>‹#›</a:t>
            </a:fld>
            <a:endParaRPr lang="en-US"/>
          </a:p>
        </p:txBody>
      </p:sp>
    </p:spTree>
    <p:extLst>
      <p:ext uri="{BB962C8B-B14F-4D97-AF65-F5344CB8AC3E}">
        <p14:creationId xmlns:p14="http://schemas.microsoft.com/office/powerpoint/2010/main" val="1471049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00F747-D4B4-4A6A-9F85-949AD227C3A9}" type="datetimeFigureOut">
              <a:rPr lang="en-US" smtClean="0"/>
              <a:t>11/18/14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9300A4-74CE-481C-AF92-DCD70CF6ED8C}" type="slidenum">
              <a:rPr lang="en-US" smtClean="0"/>
              <a:t>‹#›</a:t>
            </a:fld>
            <a:endParaRPr lang="en-US"/>
          </a:p>
        </p:txBody>
      </p:sp>
    </p:spTree>
    <p:extLst>
      <p:ext uri="{BB962C8B-B14F-4D97-AF65-F5344CB8AC3E}">
        <p14:creationId xmlns:p14="http://schemas.microsoft.com/office/powerpoint/2010/main" val="81735964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Patient Centered Medical Homes</a:t>
            </a:r>
            <a:endParaRPr lang="en-US" dirty="0"/>
          </a:p>
        </p:txBody>
      </p:sp>
      <p:sp>
        <p:nvSpPr>
          <p:cNvPr id="3" name="Subtitle 2"/>
          <p:cNvSpPr>
            <a:spLocks noGrp="1"/>
          </p:cNvSpPr>
          <p:nvPr>
            <p:ph type="subTitle" idx="1"/>
          </p:nvPr>
        </p:nvSpPr>
        <p:spPr/>
        <p:txBody>
          <a:bodyPr>
            <a:normAutofit/>
          </a:bodyPr>
          <a:lstStyle/>
          <a:p>
            <a:r>
              <a:rPr lang="en-US" sz="2800" dirty="0" smtClean="0"/>
              <a:t>Marcia Hamilton</a:t>
            </a:r>
          </a:p>
          <a:p>
            <a:r>
              <a:rPr lang="en-US" sz="2800" dirty="0" smtClean="0"/>
              <a:t>SW722</a:t>
            </a:r>
          </a:p>
          <a:p>
            <a:r>
              <a:rPr lang="en-US" sz="2800" dirty="0" smtClean="0"/>
              <a:t>Fall, 2014</a:t>
            </a:r>
            <a:endParaRPr lang="en-US" sz="2800" dirty="0"/>
          </a:p>
        </p:txBody>
      </p:sp>
    </p:spTree>
    <p:extLst>
      <p:ext uri="{BB962C8B-B14F-4D97-AF65-F5344CB8AC3E}">
        <p14:creationId xmlns:p14="http://schemas.microsoft.com/office/powerpoint/2010/main" val="30223794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steps to federal regulations</a:t>
            </a:r>
            <a:endParaRPr lang="en-US" dirty="0"/>
          </a:p>
        </p:txBody>
      </p:sp>
      <p:sp>
        <p:nvSpPr>
          <p:cNvPr id="3" name="Content Placeholder 2"/>
          <p:cNvSpPr>
            <a:spLocks noGrp="1"/>
          </p:cNvSpPr>
          <p:nvPr>
            <p:ph idx="1"/>
          </p:nvPr>
        </p:nvSpPr>
        <p:spPr/>
        <p:txBody>
          <a:bodyPr/>
          <a:lstStyle/>
          <a:p>
            <a:r>
              <a:rPr lang="en-US" dirty="0" smtClean="0"/>
              <a:t>1. Publish proposed and final rules in the </a:t>
            </a:r>
            <a:r>
              <a:rPr lang="en-US" i="1" dirty="0" smtClean="0"/>
              <a:t>Federal Register. </a:t>
            </a:r>
            <a:r>
              <a:rPr lang="en-US" dirty="0" smtClean="0"/>
              <a:t>All analyses must be done and all comments must be addressed.</a:t>
            </a:r>
          </a:p>
          <a:p>
            <a:endParaRPr lang="en-US" i="1" dirty="0"/>
          </a:p>
          <a:p>
            <a:r>
              <a:rPr lang="en-US" dirty="0" smtClean="0"/>
              <a:t>2. Update the </a:t>
            </a:r>
            <a:r>
              <a:rPr lang="en-US" i="1" dirty="0" smtClean="0"/>
              <a:t>Code of Federal Regulations </a:t>
            </a:r>
            <a:r>
              <a:rPr lang="en-US" dirty="0" smtClean="0"/>
              <a:t>to reflect the new rule.</a:t>
            </a:r>
            <a:endParaRPr lang="en-US" dirty="0"/>
          </a:p>
        </p:txBody>
      </p:sp>
    </p:spTree>
    <p:extLst>
      <p:ext uri="{BB962C8B-B14F-4D97-AF65-F5344CB8AC3E}">
        <p14:creationId xmlns:p14="http://schemas.microsoft.com/office/powerpoint/2010/main" val="33167240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History</a:t>
            </a:r>
            <a:endParaRPr lang="en-US" dirty="0"/>
          </a:p>
        </p:txBody>
      </p:sp>
      <p:sp>
        <p:nvSpPr>
          <p:cNvPr id="3" name="Content Placeholder 2"/>
          <p:cNvSpPr>
            <a:spLocks noGrp="1"/>
          </p:cNvSpPr>
          <p:nvPr>
            <p:ph idx="1"/>
          </p:nvPr>
        </p:nvSpPr>
        <p:spPr/>
        <p:txBody>
          <a:bodyPr/>
          <a:lstStyle/>
          <a:p>
            <a:r>
              <a:rPr lang="en-US" dirty="0" smtClean="0"/>
              <a:t>Concept emerged in 1960s for chronically ill pediatric patients</a:t>
            </a:r>
          </a:p>
          <a:p>
            <a:pPr marL="0" indent="0">
              <a:buNone/>
            </a:pPr>
            <a:endParaRPr lang="en-US" dirty="0" smtClean="0"/>
          </a:p>
          <a:p>
            <a:r>
              <a:rPr lang="en-US" dirty="0" smtClean="0"/>
              <a:t>It then spread to family practices and other physicians</a:t>
            </a:r>
            <a:endParaRPr lang="en-US" dirty="0"/>
          </a:p>
          <a:p>
            <a:pPr marL="0" indent="0">
              <a:buNone/>
            </a:pPr>
            <a:endParaRPr lang="en-US" dirty="0" smtClean="0"/>
          </a:p>
          <a:p>
            <a:r>
              <a:rPr lang="en-US" dirty="0" smtClean="0"/>
              <a:t>The ACA recognizes seven generally accepted joint principles that define a PCMH</a:t>
            </a:r>
          </a:p>
          <a:p>
            <a:endParaRPr lang="en-US" dirty="0" smtClean="0"/>
          </a:p>
          <a:p>
            <a:endParaRPr lang="en-US" dirty="0"/>
          </a:p>
        </p:txBody>
      </p:sp>
    </p:spTree>
    <p:extLst>
      <p:ext uri="{BB962C8B-B14F-4D97-AF65-F5344CB8AC3E}">
        <p14:creationId xmlns:p14="http://schemas.microsoft.com/office/powerpoint/2010/main" val="16268885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Text from the ACA</a:t>
            </a:r>
            <a:endParaRPr lang="en-US" dirty="0"/>
          </a:p>
        </p:txBody>
      </p:sp>
      <p:sp>
        <p:nvSpPr>
          <p:cNvPr id="3" name="TextBox 2"/>
          <p:cNvSpPr txBox="1"/>
          <p:nvPr/>
        </p:nvSpPr>
        <p:spPr>
          <a:xfrm>
            <a:off x="457200" y="1219200"/>
            <a:ext cx="8001000" cy="5262979"/>
          </a:xfrm>
          <a:prstGeom prst="rect">
            <a:avLst/>
          </a:prstGeom>
          <a:noFill/>
        </p:spPr>
        <p:txBody>
          <a:bodyPr wrap="square" rtlCol="0">
            <a:spAutoFit/>
          </a:bodyPr>
          <a:lstStyle/>
          <a:p>
            <a:r>
              <a:rPr lang="en-US" sz="2400" dirty="0" smtClean="0"/>
              <a:t>SEC. 3502. ESTABLISHING COMMUNITY HEALTH TEAMS TO SUPPORT THE PATIENT-CENTERED MEDICAL HOME</a:t>
            </a:r>
          </a:p>
          <a:p>
            <a:r>
              <a:rPr lang="en-US" sz="2400" dirty="0" smtClean="0"/>
              <a:t>...support </a:t>
            </a:r>
            <a:r>
              <a:rPr lang="en-US" sz="2400" i="1" u="sng" dirty="0" smtClean="0"/>
              <a:t>patient-centered medical homes</a:t>
            </a:r>
            <a:r>
              <a:rPr lang="en-US" sz="2400" dirty="0" smtClean="0"/>
              <a:t>, defined as a mode of care that includes—</a:t>
            </a:r>
          </a:p>
          <a:p>
            <a:r>
              <a:rPr lang="en-US" sz="2400" dirty="0" smtClean="0"/>
              <a:t>(A) personal physicians;</a:t>
            </a:r>
          </a:p>
          <a:p>
            <a:r>
              <a:rPr lang="en-US" sz="2400" dirty="0" smtClean="0"/>
              <a:t>(B) whole person orientation;</a:t>
            </a:r>
          </a:p>
          <a:p>
            <a:r>
              <a:rPr lang="en-US" sz="2400" dirty="0" smtClean="0"/>
              <a:t>(C) coordinated and integrated care;</a:t>
            </a:r>
          </a:p>
          <a:p>
            <a:r>
              <a:rPr lang="en-US" sz="2400" dirty="0" smtClean="0"/>
              <a:t>(D) safe and high-quality care through evidence-informed medicine, appropriate use of health information technology, and continuous </a:t>
            </a:r>
          </a:p>
          <a:p>
            <a:r>
              <a:rPr lang="en-US" sz="2400" dirty="0" smtClean="0"/>
              <a:t>quality improvements;</a:t>
            </a:r>
          </a:p>
          <a:p>
            <a:r>
              <a:rPr lang="en-US" sz="2400" dirty="0" smtClean="0"/>
              <a:t>(E) expanded access to care; and</a:t>
            </a:r>
          </a:p>
          <a:p>
            <a:r>
              <a:rPr lang="en-US" sz="2400" dirty="0" smtClean="0"/>
              <a:t>(F) payment that recognizes added value from additional components of patient-centered care;</a:t>
            </a:r>
            <a:endParaRPr lang="en-US" sz="2400" dirty="0"/>
          </a:p>
        </p:txBody>
      </p:sp>
    </p:spTree>
    <p:extLst>
      <p:ext uri="{BB962C8B-B14F-4D97-AF65-F5344CB8AC3E}">
        <p14:creationId xmlns:p14="http://schemas.microsoft.com/office/powerpoint/2010/main" val="39624902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9100" y="228600"/>
            <a:ext cx="8229600" cy="1143000"/>
          </a:xfrm>
        </p:spPr>
        <p:txBody>
          <a:bodyPr/>
          <a:lstStyle/>
          <a:p>
            <a:r>
              <a:rPr lang="en-US" dirty="0" smtClean="0"/>
              <a:t>Paraphrased from the ACA</a:t>
            </a:r>
            <a:endParaRPr lang="en-US" dirty="0"/>
          </a:p>
        </p:txBody>
      </p:sp>
      <p:sp>
        <p:nvSpPr>
          <p:cNvPr id="3" name="TextBox 2"/>
          <p:cNvSpPr txBox="1"/>
          <p:nvPr/>
        </p:nvSpPr>
        <p:spPr>
          <a:xfrm>
            <a:off x="1295400" y="1295400"/>
            <a:ext cx="7162800" cy="5170646"/>
          </a:xfrm>
          <a:prstGeom prst="rect">
            <a:avLst/>
          </a:prstGeom>
          <a:noFill/>
        </p:spPr>
        <p:txBody>
          <a:bodyPr wrap="square" rtlCol="0">
            <a:spAutoFit/>
          </a:bodyPr>
          <a:lstStyle/>
          <a:p>
            <a:r>
              <a:rPr lang="en-US" sz="2400" dirty="0" smtClean="0"/>
              <a:t>(a) IN GENERAL.—The Secretary of Health and Human Services shall establish a program to provide grants to or enter into contracts with eligible entities to establish community-based interdisciplinary, </a:t>
            </a:r>
            <a:r>
              <a:rPr lang="en-US" sz="2400" dirty="0" err="1" smtClean="0"/>
              <a:t>interprofessional</a:t>
            </a:r>
            <a:r>
              <a:rPr lang="en-US" sz="2400" dirty="0" smtClean="0"/>
              <a:t> teams  to support primary care practices, including obstetrics and gynecology practices, within the hospital service areas served by the eligible entities. Grants or contracts shall be used to—</a:t>
            </a:r>
          </a:p>
          <a:p>
            <a:r>
              <a:rPr lang="en-US" sz="2400" dirty="0" smtClean="0"/>
              <a:t>(1) establish </a:t>
            </a:r>
            <a:r>
              <a:rPr lang="en-US" sz="2400" i="1" u="sng" dirty="0" smtClean="0"/>
              <a:t>health teams </a:t>
            </a:r>
            <a:r>
              <a:rPr lang="en-US" sz="2400" dirty="0" smtClean="0"/>
              <a:t>to provide support services to primary care providers; and </a:t>
            </a:r>
          </a:p>
          <a:p>
            <a:r>
              <a:rPr lang="en-US" sz="2400" dirty="0" smtClean="0"/>
              <a:t>(2) provide capitated payments to primary care providers as determined by the Secretary</a:t>
            </a:r>
          </a:p>
          <a:p>
            <a:r>
              <a:rPr lang="en-US" sz="2400" dirty="0" smtClean="0"/>
              <a:t>(3) support patient centered medical homes.</a:t>
            </a:r>
          </a:p>
          <a:p>
            <a:endParaRPr lang="en-US" dirty="0"/>
          </a:p>
        </p:txBody>
      </p:sp>
    </p:spTree>
    <p:extLst>
      <p:ext uri="{BB962C8B-B14F-4D97-AF65-F5344CB8AC3E}">
        <p14:creationId xmlns:p14="http://schemas.microsoft.com/office/powerpoint/2010/main" val="6578464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81000" y="302359"/>
            <a:ext cx="8458200" cy="5940088"/>
          </a:xfrm>
          <a:prstGeom prst="rect">
            <a:avLst/>
          </a:prstGeom>
          <a:noFill/>
        </p:spPr>
        <p:txBody>
          <a:bodyPr wrap="square" rtlCol="0">
            <a:spAutoFit/>
          </a:bodyPr>
          <a:lstStyle/>
          <a:p>
            <a:r>
              <a:rPr lang="en-US" sz="2000" dirty="0" smtClean="0"/>
              <a:t>(b) ELIGIBLE ENTITIES To be eligible to receive a (PCMH) grant or contract an entity shall:</a:t>
            </a:r>
          </a:p>
          <a:p>
            <a:endParaRPr lang="en-US" sz="2000" dirty="0" smtClean="0"/>
          </a:p>
          <a:p>
            <a:r>
              <a:rPr lang="en-US" sz="2000" dirty="0" smtClean="0"/>
              <a:t>(1)(A) be a State or State-designated entity; or (B) be an Indian tribe or tribal organization, as defined in section of the Indian Health Care Improvement Act;</a:t>
            </a:r>
          </a:p>
          <a:p>
            <a:r>
              <a:rPr lang="en-US" sz="2000" dirty="0" smtClean="0"/>
              <a:t>(2) submit a plan for achieving long-term financial sustainability within 3 years;</a:t>
            </a:r>
          </a:p>
          <a:p>
            <a:r>
              <a:rPr lang="en-US" sz="2000" dirty="0" smtClean="0"/>
              <a:t>(3) submit a plan for incorporating prevention initiatives and patient education and care management resources into the delivery of health care that is integrated with community-based prevention and treatment resources, where available;</a:t>
            </a:r>
          </a:p>
          <a:p>
            <a:r>
              <a:rPr lang="en-US" sz="2000" dirty="0" smtClean="0"/>
              <a:t>(4) ensure that the health team established by the entity includes an interdisciplinary, </a:t>
            </a:r>
            <a:r>
              <a:rPr lang="en-US" sz="2000" dirty="0" err="1" smtClean="0"/>
              <a:t>interprofessional</a:t>
            </a:r>
            <a:r>
              <a:rPr lang="en-US" sz="2000" dirty="0" smtClean="0"/>
              <a:t> team of health care providers, as determined by the Secretary; such team may include medical specialists, nurses, pharmacists, nutritionists, dieticians, </a:t>
            </a:r>
            <a:r>
              <a:rPr lang="en-US" sz="2000" b="1" dirty="0" smtClean="0"/>
              <a:t>social workers, behavioral and mental health providers (including substance use disorder prevention and treatment providers),</a:t>
            </a:r>
            <a:r>
              <a:rPr lang="en-US" sz="2000" dirty="0" smtClean="0"/>
              <a:t> doctors of chiropractic, licensed complementary and alternative medicine practitioners, and physicians’ assistants; </a:t>
            </a:r>
          </a:p>
          <a:p>
            <a:r>
              <a:rPr lang="en-US" sz="2000" dirty="0" smtClean="0"/>
              <a:t>(5) agree to provide services to eligible individuals with chronic conditions, as described in section 1050</a:t>
            </a:r>
            <a:endParaRPr lang="en-US" sz="2000" dirty="0"/>
          </a:p>
        </p:txBody>
      </p:sp>
    </p:spTree>
    <p:extLst>
      <p:ext uri="{BB962C8B-B14F-4D97-AF65-F5344CB8AC3E}">
        <p14:creationId xmlns:p14="http://schemas.microsoft.com/office/powerpoint/2010/main" val="38616284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533400" y="381000"/>
            <a:ext cx="8153400" cy="6248400"/>
          </a:xfrm>
        </p:spPr>
        <p:txBody>
          <a:bodyPr>
            <a:noAutofit/>
          </a:bodyPr>
          <a:lstStyle/>
          <a:p>
            <a:pPr algn="l"/>
            <a:r>
              <a:rPr lang="en-US" sz="2400" dirty="0" smtClean="0">
                <a:solidFill>
                  <a:schemeClr val="tx1"/>
                </a:solidFill>
              </a:rPr>
              <a:t>SEC. 340H. COMMUNITY-BASED COLLABORATIVE CARE NETWORK PROGRAM.</a:t>
            </a:r>
          </a:p>
          <a:p>
            <a:pPr algn="l"/>
            <a:r>
              <a:rPr lang="en-US" sz="2400" dirty="0" smtClean="0">
                <a:solidFill>
                  <a:schemeClr val="tx1"/>
                </a:solidFill>
              </a:rPr>
              <a:t>IN GENERAL.—The Secretary may award grants to eligible entities to support </a:t>
            </a:r>
            <a:r>
              <a:rPr lang="en-US" sz="2400" i="1" u="sng" dirty="0" smtClean="0">
                <a:solidFill>
                  <a:schemeClr val="tx1"/>
                </a:solidFill>
              </a:rPr>
              <a:t>community-based collaborative care networks</a:t>
            </a:r>
            <a:r>
              <a:rPr lang="en-US" sz="2400" dirty="0" smtClean="0">
                <a:solidFill>
                  <a:schemeClr val="tx1"/>
                </a:solidFill>
              </a:rPr>
              <a:t> that meet the requirements below</a:t>
            </a:r>
          </a:p>
          <a:p>
            <a:pPr algn="l"/>
            <a:r>
              <a:rPr lang="en-US" sz="2400" dirty="0" smtClean="0">
                <a:solidFill>
                  <a:schemeClr val="tx1"/>
                </a:solidFill>
              </a:rPr>
              <a:t>(1) DESCRIPTION.—A community-based collaborative care network shall be a consortium of health care providers with a joint governance structure (including providers within a single entity) that provides comprehensive coordinated and integrated health care services (as defined by the Secretary) for low-income populations.</a:t>
            </a:r>
          </a:p>
          <a:p>
            <a:pPr algn="l"/>
            <a:r>
              <a:rPr lang="en-US" sz="2400" dirty="0" smtClean="0">
                <a:solidFill>
                  <a:schemeClr val="tx1"/>
                </a:solidFill>
              </a:rPr>
              <a:t>(2) REQUIRED INCLUSION.—A network shall include the following providers (unless such provider does not exist within the community, declines or refuses to participate, or places unreasonable conditions on their participation): a hospital and all Federally qualified health centers located in the community.</a:t>
            </a:r>
            <a:endParaRPr lang="en-US" sz="2400" dirty="0">
              <a:solidFill>
                <a:schemeClr val="tx1"/>
              </a:solidFill>
            </a:endParaRPr>
          </a:p>
        </p:txBody>
      </p:sp>
    </p:spTree>
    <p:extLst>
      <p:ext uri="{BB962C8B-B14F-4D97-AF65-F5344CB8AC3E}">
        <p14:creationId xmlns:p14="http://schemas.microsoft.com/office/powerpoint/2010/main" val="2827973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6049962"/>
          </a:xfrm>
        </p:spPr>
        <p:txBody>
          <a:bodyPr>
            <a:noAutofit/>
          </a:bodyPr>
          <a:lstStyle/>
          <a:p>
            <a:pPr algn="l"/>
            <a:r>
              <a:rPr lang="en-US" sz="2400" dirty="0" smtClean="0"/>
              <a:t>Grant funds may be used for the following activities:</a:t>
            </a:r>
            <a:br>
              <a:rPr lang="en-US" sz="2400" dirty="0" smtClean="0"/>
            </a:br>
            <a:r>
              <a:rPr lang="en-US" sz="2400" dirty="0" smtClean="0"/>
              <a:t/>
            </a:r>
            <a:br>
              <a:rPr lang="en-US" sz="2400" dirty="0" smtClean="0"/>
            </a:br>
            <a:r>
              <a:rPr lang="en-US" sz="2400" dirty="0" smtClean="0"/>
              <a:t>(A) Assist low-income individuals to—</a:t>
            </a:r>
            <a:br>
              <a:rPr lang="en-US" sz="2400" dirty="0" smtClean="0"/>
            </a:br>
            <a:r>
              <a:rPr lang="en-US" sz="2400" dirty="0" smtClean="0"/>
              <a:t>	(</a:t>
            </a:r>
            <a:r>
              <a:rPr lang="en-US" sz="2400" dirty="0" err="1" smtClean="0"/>
              <a:t>i</a:t>
            </a:r>
            <a:r>
              <a:rPr lang="en-US" sz="2400" dirty="0" smtClean="0"/>
              <a:t>) access and appropriately use health services;</a:t>
            </a:r>
            <a:br>
              <a:rPr lang="en-US" sz="2400" dirty="0" smtClean="0"/>
            </a:br>
            <a:r>
              <a:rPr lang="en-US" sz="2400" dirty="0" smtClean="0"/>
              <a:t>	(ii) enroll in health coverage programs; and</a:t>
            </a:r>
            <a:br>
              <a:rPr lang="en-US" sz="2400" dirty="0" smtClean="0"/>
            </a:br>
            <a:r>
              <a:rPr lang="en-US" sz="2400" dirty="0" smtClean="0"/>
              <a:t>	(iii) obtain a regular primary care provider or a medical 		home.</a:t>
            </a:r>
            <a:br>
              <a:rPr lang="en-US" sz="2400" dirty="0" smtClean="0"/>
            </a:br>
            <a:r>
              <a:rPr lang="en-US" sz="2400" dirty="0" smtClean="0"/>
              <a:t/>
            </a:r>
            <a:br>
              <a:rPr lang="en-US" sz="2400" dirty="0" smtClean="0"/>
            </a:br>
            <a:r>
              <a:rPr lang="en-US" sz="2400" dirty="0" smtClean="0"/>
              <a:t>(B) Provide case management and care management.</a:t>
            </a:r>
            <a:br>
              <a:rPr lang="en-US" sz="2400" dirty="0" smtClean="0"/>
            </a:br>
            <a:r>
              <a:rPr lang="en-US" sz="2400" dirty="0" smtClean="0"/>
              <a:t>(C) Perform health outreach using neighborhood health workers or through other means.</a:t>
            </a:r>
            <a:br>
              <a:rPr lang="en-US" sz="2400" dirty="0" smtClean="0"/>
            </a:br>
            <a:r>
              <a:rPr lang="en-US" sz="2400" dirty="0" smtClean="0"/>
              <a:t>(D) Provide transportation.</a:t>
            </a:r>
            <a:br>
              <a:rPr lang="en-US" sz="2400" dirty="0" smtClean="0"/>
            </a:br>
            <a:r>
              <a:rPr lang="en-US" sz="2400" dirty="0" smtClean="0"/>
              <a:t>(E) Expand capacity, including through </a:t>
            </a:r>
            <a:r>
              <a:rPr lang="en-US" sz="2400" dirty="0" err="1" smtClean="0"/>
              <a:t>telehealth</a:t>
            </a:r>
            <a:r>
              <a:rPr lang="en-US" sz="2400" dirty="0" smtClean="0"/>
              <a:t>, after-hours services or urgent care.</a:t>
            </a:r>
            <a:br>
              <a:rPr lang="en-US" sz="2400" dirty="0" smtClean="0"/>
            </a:br>
            <a:r>
              <a:rPr lang="en-US" sz="2400" dirty="0" smtClean="0"/>
              <a:t>(F) Provide direct patient care services.</a:t>
            </a:r>
            <a:br>
              <a:rPr lang="en-US" sz="2400" dirty="0" smtClean="0"/>
            </a:br>
            <a:endParaRPr lang="en-US" sz="2400" dirty="0"/>
          </a:p>
        </p:txBody>
      </p:sp>
    </p:spTree>
    <p:extLst>
      <p:ext uri="{BB962C8B-B14F-4D97-AF65-F5344CB8AC3E}">
        <p14:creationId xmlns:p14="http://schemas.microsoft.com/office/powerpoint/2010/main" val="27032065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Hawaii’s Healthcare Innovation Plan</a:t>
            </a:r>
            <a:endParaRPr lang="en-US" dirty="0"/>
          </a:p>
        </p:txBody>
      </p:sp>
      <p:sp>
        <p:nvSpPr>
          <p:cNvPr id="3" name="TextBox 2"/>
          <p:cNvSpPr txBox="1"/>
          <p:nvPr/>
        </p:nvSpPr>
        <p:spPr>
          <a:xfrm>
            <a:off x="762000" y="1470209"/>
            <a:ext cx="7162800" cy="5016758"/>
          </a:xfrm>
          <a:prstGeom prst="rect">
            <a:avLst/>
          </a:prstGeom>
          <a:noFill/>
        </p:spPr>
        <p:txBody>
          <a:bodyPr wrap="square" rtlCol="0">
            <a:spAutoFit/>
          </a:bodyPr>
          <a:lstStyle/>
          <a:p>
            <a:r>
              <a:rPr lang="en-US" sz="2000" b="1" dirty="0" smtClean="0"/>
              <a:t>PRIMARY CARE PRACTICE REDESIGN</a:t>
            </a:r>
          </a:p>
          <a:p>
            <a:r>
              <a:rPr lang="en-US" sz="2000" dirty="0" smtClean="0"/>
              <a:t>Ensuring that at least 80 percent of Hawai‘i’s residents are enrolled in a Patient-Centered Medical Home (PCMH) by 2017 and integrating behavioral healthcare into the primary care setting</a:t>
            </a:r>
          </a:p>
          <a:p>
            <a:endParaRPr lang="en-US" sz="2000" dirty="0"/>
          </a:p>
          <a:p>
            <a:r>
              <a:rPr lang="en-US" sz="2000" dirty="0" smtClean="0"/>
              <a:t>This is voluntary for providers, with the incentive being that all plans and payers have already agreed to reimburse providers who meet PCMH Level 1 criteria at a higher level than those who do not. Those who meet the criteria will get a higher fee-for-service rate and a PCMH payment.</a:t>
            </a:r>
            <a:endParaRPr lang="en-US" sz="2000" dirty="0"/>
          </a:p>
          <a:p>
            <a:endParaRPr lang="en-US" sz="2000" dirty="0" smtClean="0"/>
          </a:p>
          <a:p>
            <a:r>
              <a:rPr lang="en-US" sz="2000" b="1" dirty="0" smtClean="0"/>
              <a:t>CARE COORDINATION</a:t>
            </a:r>
          </a:p>
          <a:p>
            <a:r>
              <a:rPr lang="en-US" sz="2000" dirty="0" smtClean="0"/>
              <a:t>Implementing programs for high-risk/high-need populations, including establishing Medicaid Medical Homes and Community Care Networks for high-risk Medicaid and commercial beneficiaries</a:t>
            </a:r>
          </a:p>
          <a:p>
            <a:r>
              <a:rPr lang="en-US" sz="2000" dirty="0" smtClean="0"/>
              <a:t>and initiating super-utilizer pilot programs.</a:t>
            </a:r>
            <a:endParaRPr lang="en-US" sz="2000" dirty="0"/>
          </a:p>
        </p:txBody>
      </p:sp>
    </p:spTree>
    <p:extLst>
      <p:ext uri="{BB962C8B-B14F-4D97-AF65-F5344CB8AC3E}">
        <p14:creationId xmlns:p14="http://schemas.microsoft.com/office/powerpoint/2010/main" val="13664594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533400"/>
            <a:ext cx="7772400" cy="1470025"/>
          </a:xfrm>
        </p:spPr>
        <p:txBody>
          <a:bodyPr/>
          <a:lstStyle/>
          <a:p>
            <a:r>
              <a:rPr lang="en-US" dirty="0" smtClean="0"/>
              <a:t>Where </a:t>
            </a:r>
            <a:br>
              <a:rPr lang="en-US" dirty="0" smtClean="0"/>
            </a:br>
            <a:r>
              <a:rPr lang="en-US" dirty="0" smtClean="0"/>
              <a:t>the rubber meets the road...</a:t>
            </a:r>
            <a:endParaRPr lang="en-US" dirty="0"/>
          </a:p>
        </p:txBody>
      </p:sp>
      <p:sp>
        <p:nvSpPr>
          <p:cNvPr id="3" name="Subtitle 2"/>
          <p:cNvSpPr>
            <a:spLocks noGrp="1"/>
          </p:cNvSpPr>
          <p:nvPr>
            <p:ph type="subTitle" idx="1"/>
          </p:nvPr>
        </p:nvSpPr>
        <p:spPr>
          <a:xfrm>
            <a:off x="344129" y="2743200"/>
            <a:ext cx="8763000" cy="1752600"/>
          </a:xfrm>
        </p:spPr>
        <p:txBody>
          <a:bodyPr>
            <a:normAutofit/>
          </a:bodyPr>
          <a:lstStyle/>
          <a:p>
            <a:r>
              <a:rPr lang="en-US" sz="4000" dirty="0" smtClean="0">
                <a:solidFill>
                  <a:schemeClr val="tx1"/>
                </a:solidFill>
              </a:rPr>
              <a:t>What are the regulations regarding PCMH in the ACA?</a:t>
            </a:r>
            <a:endParaRPr lang="en-US" sz="4000" dirty="0">
              <a:solidFill>
                <a:schemeClr val="tx1"/>
              </a:solidFill>
            </a:endParaRPr>
          </a:p>
        </p:txBody>
      </p:sp>
    </p:spTree>
    <p:extLst>
      <p:ext uri="{BB962C8B-B14F-4D97-AF65-F5344CB8AC3E}">
        <p14:creationId xmlns:p14="http://schemas.microsoft.com/office/powerpoint/2010/main" val="196623347"/>
      </p:ext>
    </p:extLst>
  </p:cSld>
  <p:clrMapOvr>
    <a:masterClrMapping/>
  </p:clrMapOvr>
</p:sld>
</file>

<file path=ppt/theme/theme1.xml><?xml version="1.0" encoding="utf-8"?>
<a:theme xmlns:a="http://schemas.openxmlformats.org/drawingml/2006/main" name="Office Theme">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134</TotalTime>
  <Words>826</Words>
  <Application>Microsoft Macintosh PowerPoint</Application>
  <PresentationFormat>On-screen Show (4:3)</PresentationFormat>
  <Paragraphs>52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Patient Centered Medical Homes</vt:lpstr>
      <vt:lpstr>History</vt:lpstr>
      <vt:lpstr>Text from the ACA</vt:lpstr>
      <vt:lpstr>Paraphrased from the ACA</vt:lpstr>
      <vt:lpstr>PowerPoint Presentation</vt:lpstr>
      <vt:lpstr>PowerPoint Presentation</vt:lpstr>
      <vt:lpstr>Grant funds may be used for the following activities:  (A) Assist low-income individuals to—  (i) access and appropriately use health services;  (ii) enroll in health coverage programs; and  (iii) obtain a regular primary care provider or a medical   home.  (B) Provide case management and care management. (C) Perform health outreach using neighborhood health workers or through other means. (D) Provide transportation. (E) Expand capacity, including through telehealth, after-hours services or urgent care. (F) Provide direct patient care services. </vt:lpstr>
      <vt:lpstr>Hawaii’s Healthcare Innovation Plan</vt:lpstr>
      <vt:lpstr>Where  the rubber meets the road...</vt:lpstr>
      <vt:lpstr>Two steps to federal regulations</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Patient Centered Medical Homes</dc:title>
  <dc:creator>Marcia</dc:creator>
  <cp:lastModifiedBy>Computing Services</cp:lastModifiedBy>
  <cp:revision>19</cp:revision>
  <dcterms:created xsi:type="dcterms:W3CDTF">2014-09-30T18:44:19Z</dcterms:created>
  <dcterms:modified xsi:type="dcterms:W3CDTF">2014-11-18T21:54:25Z</dcterms:modified>
</cp:coreProperties>
</file>