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3480"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9979761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grpSp>
        <p:nvGrpSpPr>
          <p:cNvPr id="25" name="Shape 25"/>
          <p:cNvGrpSpPr/>
          <p:nvPr/>
        </p:nvGrpSpPr>
        <p:grpSpPr>
          <a:xfrm rot="10800000" flipH="1">
            <a:off x="0" y="-534"/>
            <a:ext cx="9162288" cy="3086303"/>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57" name="Shape 57"/>
          <p:cNvSpPr txBox="1">
            <a:spLocks noGrp="1"/>
          </p:cNvSpPr>
          <p:nvPr>
            <p:ph type="ctrTitle"/>
          </p:nvPr>
        </p:nvSpPr>
        <p:spPr>
          <a:xfrm>
            <a:off x="685800" y="1739635"/>
            <a:ext cx="7772400" cy="1238099"/>
          </a:xfrm>
          <a:prstGeom prst="rect">
            <a:avLst/>
          </a:prstGeom>
        </p:spPr>
        <p:txBody>
          <a:bodyPr lIns="91425" tIns="91425" rIns="91425" bIns="91425" anchor="b" anchorCtr="0"/>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a:endParaRPr/>
          </a:p>
        </p:txBody>
      </p:sp>
      <p:sp>
        <p:nvSpPr>
          <p:cNvPr id="58" name="Shape 58"/>
          <p:cNvSpPr txBox="1">
            <a:spLocks noGrp="1"/>
          </p:cNvSpPr>
          <p:nvPr>
            <p:ph type="subTitle" idx="1"/>
          </p:nvPr>
        </p:nvSpPr>
        <p:spPr>
          <a:xfrm>
            <a:off x="685800" y="3086100"/>
            <a:ext cx="7772400" cy="661500"/>
          </a:xfrm>
          <a:prstGeom prst="rect">
            <a:avLst/>
          </a:prstGeom>
        </p:spPr>
        <p:txBody>
          <a:bodyPr lIns="91425" tIns="91425" rIns="91425" bIns="91425" anchor="t" anchorCtr="0"/>
          <a:lstStyle>
            <a:lvl1pPr algn="ctr">
              <a:spcBef>
                <a:spcPts val="0"/>
              </a:spcBef>
              <a:buSzPct val="100000"/>
              <a:buNone/>
              <a:defRPr sz="2400" i="1"/>
            </a:lvl1pPr>
            <a:lvl2pPr algn="ctr">
              <a:spcBef>
                <a:spcPts val="0"/>
              </a:spcBef>
              <a:buNone/>
              <a:defRPr i="1"/>
            </a:lvl2pPr>
            <a:lvl3pPr algn="ctr">
              <a:spcBef>
                <a:spcPts val="0"/>
              </a:spcBef>
              <a:buNone/>
              <a:defRPr i="1"/>
            </a:lvl3pPr>
            <a:lvl4pPr algn="ctr">
              <a:spcBef>
                <a:spcPts val="0"/>
              </a:spcBef>
              <a:buSzPct val="100000"/>
              <a:buNone/>
              <a:defRPr sz="2400" i="1"/>
            </a:lvl4pPr>
            <a:lvl5pPr algn="ctr">
              <a:spcBef>
                <a:spcPts val="0"/>
              </a:spcBef>
              <a:buSzPct val="100000"/>
              <a:buNone/>
              <a:defRPr sz="2400" i="1"/>
            </a:lvl5pPr>
            <a:lvl6pPr algn="ctr">
              <a:spcBef>
                <a:spcPts val="0"/>
              </a:spcBef>
              <a:buSzPct val="100000"/>
              <a:buNone/>
              <a:defRPr sz="2400" i="1"/>
            </a:lvl6pPr>
            <a:lvl7pPr algn="ctr">
              <a:spcBef>
                <a:spcPts val="0"/>
              </a:spcBef>
              <a:buSzPct val="100000"/>
              <a:buNone/>
              <a:defRPr sz="2400" i="1"/>
            </a:lvl7pPr>
            <a:lvl8pPr algn="ctr">
              <a:spcBef>
                <a:spcPts val="0"/>
              </a:spcBef>
              <a:buSzPct val="100000"/>
              <a:buNone/>
              <a:defRPr sz="2400" i="1"/>
            </a:lvl8pPr>
            <a:lvl9pPr algn="ctr">
              <a:spcBef>
                <a:spcPts val="0"/>
              </a:spcBef>
              <a:buSzPct val="100000"/>
              <a:buNone/>
              <a:defRPr sz="2400" i="1"/>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1" name="Shape 61"/>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4" name="Shape 64"/>
          <p:cNvSpPr txBox="1">
            <a:spLocks noGrp="1"/>
          </p:cNvSpPr>
          <p:nvPr>
            <p:ph type="body" idx="1"/>
          </p:nvPr>
        </p:nvSpPr>
        <p:spPr>
          <a:xfrm>
            <a:off x="457200" y="1297780"/>
            <a:ext cx="4041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5" name="Shape 65"/>
          <p:cNvSpPr txBox="1">
            <a:spLocks noGrp="1"/>
          </p:cNvSpPr>
          <p:nvPr>
            <p:ph type="body" idx="2"/>
          </p:nvPr>
        </p:nvSpPr>
        <p:spPr>
          <a:xfrm>
            <a:off x="4645148" y="1297780"/>
            <a:ext cx="4041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grpSp>
        <p:nvGrpSpPr>
          <p:cNvPr id="69" name="Shape 69"/>
          <p:cNvGrpSpPr/>
          <p:nvPr/>
        </p:nvGrpSpPr>
        <p:grpSpPr>
          <a:xfrm>
            <a:off x="0" y="4082016"/>
            <a:ext cx="9162288" cy="1073168"/>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101" name="Shape 101"/>
          <p:cNvSpPr txBox="1">
            <a:spLocks noGrp="1"/>
          </p:cNvSpPr>
          <p:nvPr>
            <p:ph type="body" idx="1"/>
          </p:nvPr>
        </p:nvSpPr>
        <p:spPr>
          <a:xfrm>
            <a:off x="457200" y="4246565"/>
            <a:ext cx="8229600" cy="679200"/>
          </a:xfrm>
          <a:prstGeom prst="rect">
            <a:avLst/>
          </a:prstGeom>
        </p:spPr>
        <p:txBody>
          <a:bodyPr lIns="91425" tIns="91425" rIns="91425" bIns="91425" anchor="t" anchorCtr="0"/>
          <a:lstStyle>
            <a:lvl1pPr algn="ctr">
              <a:spcBef>
                <a:spcPts val="0"/>
              </a:spcBef>
              <a:buClr>
                <a:schemeClr val="lt2"/>
              </a:buClr>
              <a:buSzPct val="100000"/>
              <a:buNone/>
              <a:defRPr sz="2400" i="1">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pPr>
                <a:spcBef>
                  <a:spcPts val="0"/>
                </a:spcBef>
                <a:buNone/>
              </a:pPr>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pPr>
                <a:spcBef>
                  <a:spcPts val="0"/>
                </a:spcBef>
                <a:buNone/>
              </a:pPr>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grpSp>
      <p:sp>
        <p:nvSpPr>
          <p:cNvPr id="22" name="Shape 22"/>
          <p:cNvSpPr txBox="1">
            <a:spLocks noGrp="1"/>
          </p:cNvSpPr>
          <p:nvPr>
            <p:ph type="title"/>
          </p:nvPr>
        </p:nvSpPr>
        <p:spPr>
          <a:xfrm>
            <a:off x="457200" y="155628"/>
            <a:ext cx="8229600" cy="1044599"/>
          </a:xfrm>
          <a:prstGeom prst="rect">
            <a:avLst/>
          </a:prstGeom>
          <a:noFill/>
          <a:ln>
            <a:noFill/>
          </a:ln>
        </p:spPr>
        <p:txBody>
          <a:bodyPr lIns="91425" tIns="91425" rIns="91425" bIns="91425" anchor="b" anchorCtr="0"/>
          <a:lstStyle>
            <a:lvl1pPr>
              <a:spcBef>
                <a:spcPts val="0"/>
              </a:spcBef>
              <a:buClr>
                <a:schemeClr val="dk2"/>
              </a:buClr>
              <a:buSzPct val="100000"/>
              <a:buFont typeface="Georgia"/>
              <a:buNone/>
              <a:defRPr sz="4800">
                <a:solidFill>
                  <a:schemeClr val="dk2"/>
                </a:solidFill>
                <a:latin typeface="Georgia"/>
                <a:ea typeface="Georgia"/>
                <a:cs typeface="Georgia"/>
                <a:sym typeface="Georgia"/>
              </a:defRPr>
            </a:lvl1pPr>
            <a:lvl2pPr>
              <a:spcBef>
                <a:spcPts val="0"/>
              </a:spcBef>
              <a:buClr>
                <a:schemeClr val="dk2"/>
              </a:buClr>
              <a:buSzPct val="100000"/>
              <a:buFont typeface="Georgia"/>
              <a:buNone/>
              <a:defRPr sz="4800">
                <a:solidFill>
                  <a:schemeClr val="dk2"/>
                </a:solidFill>
                <a:latin typeface="Georgia"/>
                <a:ea typeface="Georgia"/>
                <a:cs typeface="Georgia"/>
                <a:sym typeface="Georgia"/>
              </a:defRPr>
            </a:lvl2pPr>
            <a:lvl3pPr>
              <a:spcBef>
                <a:spcPts val="0"/>
              </a:spcBef>
              <a:buClr>
                <a:schemeClr val="dk2"/>
              </a:buClr>
              <a:buSzPct val="100000"/>
              <a:buFont typeface="Georgia"/>
              <a:buNone/>
              <a:defRPr sz="4800">
                <a:solidFill>
                  <a:schemeClr val="dk2"/>
                </a:solidFill>
                <a:latin typeface="Georgia"/>
                <a:ea typeface="Georgia"/>
                <a:cs typeface="Georgia"/>
                <a:sym typeface="Georgia"/>
              </a:defRPr>
            </a:lvl3pPr>
            <a:lvl4pPr>
              <a:spcBef>
                <a:spcPts val="0"/>
              </a:spcBef>
              <a:buClr>
                <a:schemeClr val="dk2"/>
              </a:buClr>
              <a:buSzPct val="100000"/>
              <a:buFont typeface="Georgia"/>
              <a:buNone/>
              <a:defRPr sz="4800">
                <a:solidFill>
                  <a:schemeClr val="dk2"/>
                </a:solidFill>
                <a:latin typeface="Georgia"/>
                <a:ea typeface="Georgia"/>
                <a:cs typeface="Georgia"/>
                <a:sym typeface="Georgia"/>
              </a:defRPr>
            </a:lvl4pPr>
            <a:lvl5pPr>
              <a:spcBef>
                <a:spcPts val="0"/>
              </a:spcBef>
              <a:buClr>
                <a:schemeClr val="dk2"/>
              </a:buClr>
              <a:buSzPct val="100000"/>
              <a:buFont typeface="Georgia"/>
              <a:buNone/>
              <a:defRPr sz="4800">
                <a:solidFill>
                  <a:schemeClr val="dk2"/>
                </a:solidFill>
                <a:latin typeface="Georgia"/>
                <a:ea typeface="Georgia"/>
                <a:cs typeface="Georgia"/>
                <a:sym typeface="Georgia"/>
              </a:defRPr>
            </a:lvl5pPr>
            <a:lvl6pPr>
              <a:spcBef>
                <a:spcPts val="0"/>
              </a:spcBef>
              <a:buClr>
                <a:schemeClr val="dk2"/>
              </a:buClr>
              <a:buSzPct val="100000"/>
              <a:buFont typeface="Georgia"/>
              <a:buNone/>
              <a:defRPr sz="4800">
                <a:solidFill>
                  <a:schemeClr val="dk2"/>
                </a:solidFill>
                <a:latin typeface="Georgia"/>
                <a:ea typeface="Georgia"/>
                <a:cs typeface="Georgia"/>
                <a:sym typeface="Georgia"/>
              </a:defRPr>
            </a:lvl6pPr>
            <a:lvl7pPr>
              <a:spcBef>
                <a:spcPts val="0"/>
              </a:spcBef>
              <a:buClr>
                <a:schemeClr val="dk2"/>
              </a:buClr>
              <a:buSzPct val="100000"/>
              <a:buFont typeface="Georgia"/>
              <a:buNone/>
              <a:defRPr sz="4800">
                <a:solidFill>
                  <a:schemeClr val="dk2"/>
                </a:solidFill>
                <a:latin typeface="Georgia"/>
                <a:ea typeface="Georgia"/>
                <a:cs typeface="Georgia"/>
                <a:sym typeface="Georgia"/>
              </a:defRPr>
            </a:lvl7pPr>
            <a:lvl8pPr>
              <a:spcBef>
                <a:spcPts val="0"/>
              </a:spcBef>
              <a:buClr>
                <a:schemeClr val="dk2"/>
              </a:buClr>
              <a:buSzPct val="100000"/>
              <a:buFont typeface="Georgia"/>
              <a:buNone/>
              <a:defRPr sz="4800">
                <a:solidFill>
                  <a:schemeClr val="dk2"/>
                </a:solidFill>
                <a:latin typeface="Georgia"/>
                <a:ea typeface="Georgia"/>
                <a:cs typeface="Georgia"/>
                <a:sym typeface="Georgia"/>
              </a:defRPr>
            </a:lvl8pPr>
            <a:lvl9pPr>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297780"/>
            <a:ext cx="8229600" cy="3627900"/>
          </a:xfrm>
          <a:prstGeom prst="rect">
            <a:avLst/>
          </a:prstGeom>
          <a:noFill/>
          <a:ln>
            <a:noFill/>
          </a:ln>
        </p:spPr>
        <p:txBody>
          <a:bodyPr lIns="91425" tIns="91425" rIns="91425" bIns="91425" anchor="t" anchorCtr="0"/>
          <a:lstStyle>
            <a:lvl1pPr>
              <a:spcBef>
                <a:spcPts val="600"/>
              </a:spcBef>
              <a:buClr>
                <a:schemeClr val="dk2"/>
              </a:buClr>
              <a:buSzPct val="100000"/>
              <a:buFont typeface="Georgia"/>
              <a:defRPr sz="3000">
                <a:solidFill>
                  <a:schemeClr val="dk2"/>
                </a:solidFill>
                <a:latin typeface="Georgia"/>
                <a:ea typeface="Georgia"/>
                <a:cs typeface="Georgia"/>
                <a:sym typeface="Georgia"/>
              </a:defRPr>
            </a:lvl1pPr>
            <a:lvl2pPr>
              <a:spcBef>
                <a:spcPts val="480"/>
              </a:spcBef>
              <a:buClr>
                <a:schemeClr val="dk2"/>
              </a:buClr>
              <a:buSzPct val="100000"/>
              <a:buFont typeface="Georgia"/>
              <a:defRPr sz="2400">
                <a:solidFill>
                  <a:schemeClr val="dk2"/>
                </a:solidFill>
                <a:latin typeface="Georgia"/>
                <a:ea typeface="Georgia"/>
                <a:cs typeface="Georgia"/>
                <a:sym typeface="Georgia"/>
              </a:defRPr>
            </a:lvl2pPr>
            <a:lvl3pPr>
              <a:spcBef>
                <a:spcPts val="480"/>
              </a:spcBef>
              <a:buClr>
                <a:schemeClr val="dk2"/>
              </a:buClr>
              <a:buSzPct val="100000"/>
              <a:buFont typeface="Georgia"/>
              <a:defRPr sz="2400">
                <a:solidFill>
                  <a:schemeClr val="dk2"/>
                </a:solidFill>
                <a:latin typeface="Georgia"/>
                <a:ea typeface="Georgia"/>
                <a:cs typeface="Georgia"/>
                <a:sym typeface="Georgia"/>
              </a:defRPr>
            </a:lvl3pPr>
            <a:lvl4pPr>
              <a:spcBef>
                <a:spcPts val="360"/>
              </a:spcBef>
              <a:buClr>
                <a:schemeClr val="dk2"/>
              </a:buClr>
              <a:buSzPct val="100000"/>
              <a:buFont typeface="Georgia"/>
              <a:defRPr sz="1800">
                <a:solidFill>
                  <a:schemeClr val="dk2"/>
                </a:solidFill>
                <a:latin typeface="Georgia"/>
                <a:ea typeface="Georgia"/>
                <a:cs typeface="Georgia"/>
                <a:sym typeface="Georgia"/>
              </a:defRPr>
            </a:lvl4pPr>
            <a:lvl5pPr>
              <a:spcBef>
                <a:spcPts val="360"/>
              </a:spcBef>
              <a:buClr>
                <a:schemeClr val="dk2"/>
              </a:buClr>
              <a:buSzPct val="100000"/>
              <a:buFont typeface="Georgia"/>
              <a:defRPr sz="1800">
                <a:solidFill>
                  <a:schemeClr val="dk2"/>
                </a:solidFill>
                <a:latin typeface="Georgia"/>
                <a:ea typeface="Georgia"/>
                <a:cs typeface="Georgia"/>
                <a:sym typeface="Georgia"/>
              </a:defRPr>
            </a:lvl5pPr>
            <a:lvl6pPr>
              <a:spcBef>
                <a:spcPts val="360"/>
              </a:spcBef>
              <a:buClr>
                <a:schemeClr val="dk2"/>
              </a:buClr>
              <a:buSzPct val="100000"/>
              <a:buFont typeface="Georgia"/>
              <a:defRPr sz="1800">
                <a:solidFill>
                  <a:schemeClr val="dk2"/>
                </a:solidFill>
                <a:latin typeface="Georgia"/>
                <a:ea typeface="Georgia"/>
                <a:cs typeface="Georgia"/>
                <a:sym typeface="Georgia"/>
              </a:defRPr>
            </a:lvl6pPr>
            <a:lvl7pPr>
              <a:spcBef>
                <a:spcPts val="360"/>
              </a:spcBef>
              <a:buClr>
                <a:schemeClr val="dk2"/>
              </a:buClr>
              <a:buSzPct val="100000"/>
              <a:buFont typeface="Georgia"/>
              <a:defRPr sz="1800">
                <a:solidFill>
                  <a:schemeClr val="dk2"/>
                </a:solidFill>
                <a:latin typeface="Georgia"/>
                <a:ea typeface="Georgia"/>
                <a:cs typeface="Georgia"/>
                <a:sym typeface="Georgia"/>
              </a:defRPr>
            </a:lvl7pPr>
            <a:lvl8pPr>
              <a:spcBef>
                <a:spcPts val="360"/>
              </a:spcBef>
              <a:buClr>
                <a:schemeClr val="dk2"/>
              </a:buClr>
              <a:buSzPct val="100000"/>
              <a:buFont typeface="Georgia"/>
              <a:defRPr sz="1800">
                <a:solidFill>
                  <a:schemeClr val="dk2"/>
                </a:solidFill>
                <a:latin typeface="Georgia"/>
                <a:ea typeface="Georgia"/>
                <a:cs typeface="Georgia"/>
                <a:sym typeface="Georgia"/>
              </a:defRPr>
            </a:lvl8pPr>
            <a:lvl9pPr>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hawaiihealthcareproject.org/index.php/resources/healthcare-innovation-plan.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youtube.com/watch?v=NgfYNPvV30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hyperlink" Target="http://www.newyorker.com/reporting/2011/01/24/110124fa_fact_gawande"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hawaiihealthcareproject.org/index.php/resources/healthcare-innovation-plan.html" TargetMode="Externa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1739635"/>
            <a:ext cx="7772400" cy="1238099"/>
          </a:xfrm>
          <a:prstGeom prst="rect">
            <a:avLst/>
          </a:prstGeom>
        </p:spPr>
        <p:txBody>
          <a:bodyPr lIns="91425" tIns="91425" rIns="91425" bIns="91425" anchor="b" anchorCtr="0">
            <a:noAutofit/>
          </a:bodyPr>
          <a:lstStyle/>
          <a:p>
            <a:pPr>
              <a:spcBef>
                <a:spcPts val="0"/>
              </a:spcBef>
              <a:buNone/>
            </a:pPr>
            <a:r>
              <a:rPr lang="en"/>
              <a:t>Affordable Care Act and Super-Utilizers </a:t>
            </a:r>
          </a:p>
        </p:txBody>
      </p:sp>
      <p:sp>
        <p:nvSpPr>
          <p:cNvPr id="105" name="Shape 105"/>
          <p:cNvSpPr txBox="1">
            <a:spLocks noGrp="1"/>
          </p:cNvSpPr>
          <p:nvPr>
            <p:ph type="subTitle" idx="1"/>
          </p:nvPr>
        </p:nvSpPr>
        <p:spPr>
          <a:xfrm>
            <a:off x="685800" y="3086100"/>
            <a:ext cx="7772400" cy="661500"/>
          </a:xfrm>
          <a:prstGeom prst="rect">
            <a:avLst/>
          </a:prstGeom>
        </p:spPr>
        <p:txBody>
          <a:bodyPr lIns="91425" tIns="91425" rIns="91425" bIns="91425" anchor="t" anchorCtr="0">
            <a:noAutofit/>
          </a:bodyPr>
          <a:lstStyle/>
          <a:p>
            <a:pPr rtl="0">
              <a:spcBef>
                <a:spcPts val="0"/>
              </a:spcBef>
              <a:buNone/>
            </a:pPr>
            <a:r>
              <a:rPr lang="en"/>
              <a:t>Lynn Garcia, Kathleen Han, and Aileen Maertens</a:t>
            </a:r>
          </a:p>
          <a:p>
            <a:pPr rtl="0">
              <a:spcBef>
                <a:spcPts val="0"/>
              </a:spcBef>
              <a:buNone/>
            </a:pPr>
            <a:r>
              <a:rPr lang="en"/>
              <a:t>SW 722</a:t>
            </a:r>
          </a:p>
          <a:p>
            <a:pPr>
              <a:spcBef>
                <a:spcPts val="0"/>
              </a:spcBef>
              <a:buNone/>
            </a:pPr>
            <a:r>
              <a:rPr lang="en"/>
              <a:t>October 1, 2014</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155625"/>
            <a:ext cx="8520599" cy="1044599"/>
          </a:xfrm>
          <a:prstGeom prst="rect">
            <a:avLst/>
          </a:prstGeom>
        </p:spPr>
        <p:txBody>
          <a:bodyPr lIns="91425" tIns="91425" rIns="91425" bIns="91425" anchor="b" anchorCtr="0">
            <a:noAutofit/>
          </a:bodyPr>
          <a:lstStyle/>
          <a:p>
            <a:pPr algn="ctr">
              <a:spcBef>
                <a:spcPts val="0"/>
              </a:spcBef>
              <a:buNone/>
            </a:pPr>
            <a:r>
              <a:rPr lang="en" sz="3000"/>
              <a:t>Establishment of “Super-Utilizers Pilot Program”</a:t>
            </a:r>
          </a:p>
        </p:txBody>
      </p:sp>
      <p:sp>
        <p:nvSpPr>
          <p:cNvPr id="164" name="Shape 164"/>
          <p:cNvSpPr txBox="1">
            <a:spLocks noGrp="1"/>
          </p:cNvSpPr>
          <p:nvPr>
            <p:ph type="body" idx="1"/>
          </p:nvPr>
        </p:nvSpPr>
        <p:spPr>
          <a:xfrm>
            <a:off x="457200" y="1757805"/>
            <a:ext cx="8229600" cy="3627900"/>
          </a:xfrm>
          <a:prstGeom prst="rect">
            <a:avLst/>
          </a:prstGeom>
        </p:spPr>
        <p:txBody>
          <a:bodyPr lIns="91425" tIns="91425" rIns="91425" bIns="91425" anchor="t" anchorCtr="0">
            <a:noAutofit/>
          </a:bodyPr>
          <a:lstStyle/>
          <a:p>
            <a:pPr marL="457200" lvl="0" indent="-342900" rtl="0">
              <a:spcBef>
                <a:spcPts val="0"/>
              </a:spcBef>
              <a:buClr>
                <a:schemeClr val="dk2"/>
              </a:buClr>
              <a:buSzPct val="100000"/>
              <a:buFont typeface="Arial"/>
              <a:buChar char="●"/>
            </a:pPr>
            <a:r>
              <a:rPr lang="en" sz="1800"/>
              <a:t>Behavioral Health Pilot</a:t>
            </a:r>
          </a:p>
          <a:p>
            <a:pPr marL="457200" lvl="0" indent="-342900" rtl="0">
              <a:spcBef>
                <a:spcPts val="0"/>
              </a:spcBef>
              <a:buClr>
                <a:schemeClr val="dk2"/>
              </a:buClr>
              <a:buSzPct val="100000"/>
              <a:buFont typeface="Arial"/>
              <a:buChar char="●"/>
            </a:pPr>
            <a:r>
              <a:rPr lang="en" sz="1800"/>
              <a:t>Community Paramedicine Pilot</a:t>
            </a:r>
          </a:p>
          <a:p>
            <a:pPr marL="457200" lvl="0" indent="-342900" rtl="0">
              <a:spcBef>
                <a:spcPts val="0"/>
              </a:spcBef>
              <a:buClr>
                <a:schemeClr val="dk2"/>
              </a:buClr>
              <a:buSzPct val="100000"/>
              <a:buFont typeface="Arial"/>
              <a:buChar char="●"/>
            </a:pPr>
            <a:r>
              <a:rPr lang="en" sz="1800"/>
              <a:t>The Department of Public Safety Pilot</a:t>
            </a:r>
          </a:p>
          <a:p>
            <a:pPr lvl="0" rtl="0">
              <a:spcBef>
                <a:spcPts val="0"/>
              </a:spcBef>
              <a:buClr>
                <a:schemeClr val="dk1"/>
              </a:buClr>
              <a:buFont typeface="Arial"/>
              <a:buNone/>
            </a:pPr>
            <a:endParaRPr sz="1800"/>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r>
              <a:rPr lang="en" sz="1100" u="sng">
                <a:solidFill>
                  <a:schemeClr val="hlink"/>
                </a:solidFill>
                <a:latin typeface="Arial"/>
                <a:ea typeface="Arial"/>
                <a:cs typeface="Arial"/>
                <a:sym typeface="Arial"/>
                <a:hlinkClick r:id="rId3"/>
              </a:rPr>
              <a:t>http://hawaiihealthcareproject.org/index.php/resources/healthcare-innovation-plan.html#CareCoordination</a:t>
            </a:r>
          </a:p>
          <a:p>
            <a:pPr lvl="0">
              <a:spcBef>
                <a:spcPts val="0"/>
              </a:spcBef>
              <a:buClr>
                <a:schemeClr val="dk1"/>
              </a:buClr>
              <a:buFont typeface="Arial"/>
              <a:buNone/>
            </a:pPr>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lgn="ctr">
              <a:spcBef>
                <a:spcPts val="0"/>
              </a:spcBef>
              <a:buNone/>
            </a:pPr>
            <a:r>
              <a:rPr lang="en" sz="3000"/>
              <a:t>Real Life “Super Utilizer”</a:t>
            </a:r>
          </a:p>
        </p:txBody>
      </p:sp>
      <p:sp>
        <p:nvSpPr>
          <p:cNvPr id="170" name="Shape 170"/>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a:spcBef>
                <a:spcPts val="0"/>
              </a:spcBef>
              <a:buNone/>
            </a:pPr>
            <a:endParaRPr/>
          </a:p>
        </p:txBody>
      </p:sp>
      <p:pic>
        <p:nvPicPr>
          <p:cNvPr id="171" name="Shape 171"/>
          <p:cNvPicPr preferRelativeResize="0"/>
          <p:nvPr/>
        </p:nvPicPr>
        <p:blipFill>
          <a:blip r:embed="rId3">
            <a:alphaModFix/>
          </a:blip>
          <a:stretch>
            <a:fillRect/>
          </a:stretch>
        </p:blipFill>
        <p:spPr>
          <a:xfrm>
            <a:off x="2758112" y="1582787"/>
            <a:ext cx="3052675" cy="3057874"/>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lgn="ctr">
              <a:spcBef>
                <a:spcPts val="0"/>
              </a:spcBef>
              <a:buNone/>
            </a:pPr>
            <a:r>
              <a:rPr lang="en" sz="3000"/>
              <a:t>Implications for Social Work Practice</a:t>
            </a:r>
          </a:p>
        </p:txBody>
      </p:sp>
      <p:pic>
        <p:nvPicPr>
          <p:cNvPr id="177" name="Shape 177"/>
          <p:cNvPicPr preferRelativeResize="0"/>
          <p:nvPr/>
        </p:nvPicPr>
        <p:blipFill>
          <a:blip r:embed="rId3">
            <a:alphaModFix/>
          </a:blip>
          <a:stretch>
            <a:fillRect/>
          </a:stretch>
        </p:blipFill>
        <p:spPr>
          <a:xfrm>
            <a:off x="5827025" y="2138450"/>
            <a:ext cx="2509299" cy="2509299"/>
          </a:xfrm>
          <a:prstGeom prst="rect">
            <a:avLst/>
          </a:prstGeom>
          <a:noFill/>
          <a:ln>
            <a:noFill/>
          </a:ln>
        </p:spPr>
      </p:pic>
      <p:sp>
        <p:nvSpPr>
          <p:cNvPr id="178" name="Shape 178"/>
          <p:cNvSpPr txBox="1">
            <a:spLocks noGrp="1"/>
          </p:cNvSpPr>
          <p:nvPr>
            <p:ph type="body" idx="1"/>
          </p:nvPr>
        </p:nvSpPr>
        <p:spPr>
          <a:xfrm>
            <a:off x="457200" y="1515605"/>
            <a:ext cx="8229600" cy="3627900"/>
          </a:xfrm>
          <a:prstGeom prst="rect">
            <a:avLst/>
          </a:prstGeom>
        </p:spPr>
        <p:txBody>
          <a:bodyPr lIns="91425" tIns="91425" rIns="91425" bIns="91425" anchor="t" anchorCtr="0">
            <a:noAutofit/>
          </a:bodyPr>
          <a:lstStyle/>
          <a:p>
            <a:pPr marL="457200" lvl="0" indent="-342900" rtl="0">
              <a:spcBef>
                <a:spcPts val="0"/>
              </a:spcBef>
              <a:buClr>
                <a:schemeClr val="dk2"/>
              </a:buClr>
              <a:buSzPct val="100000"/>
              <a:buFont typeface="Arial"/>
              <a:buChar char="●"/>
            </a:pPr>
            <a:r>
              <a:rPr lang="en" sz="1800"/>
              <a:t>Identification of super utilizers</a:t>
            </a:r>
          </a:p>
          <a:p>
            <a:pPr marL="457200" lvl="0" indent="-342900" rtl="0">
              <a:spcBef>
                <a:spcPts val="0"/>
              </a:spcBef>
              <a:buClr>
                <a:schemeClr val="dk2"/>
              </a:buClr>
              <a:buSzPct val="100000"/>
              <a:buFont typeface="Arial"/>
              <a:buChar char="●"/>
            </a:pPr>
            <a:r>
              <a:rPr lang="en" sz="1800"/>
              <a:t>Development of a care management team to include </a:t>
            </a:r>
          </a:p>
          <a:p>
            <a:pPr indent="457200" rtl="0">
              <a:spcBef>
                <a:spcPts val="0"/>
              </a:spcBef>
              <a:buNone/>
            </a:pPr>
            <a:r>
              <a:rPr lang="en" sz="1800"/>
              <a:t>social worker, nurse, doctor, community health </a:t>
            </a:r>
          </a:p>
          <a:p>
            <a:pPr lvl="0" indent="457200" rtl="0">
              <a:spcBef>
                <a:spcPts val="0"/>
              </a:spcBef>
              <a:buNone/>
            </a:pPr>
            <a:r>
              <a:rPr lang="en" sz="1800"/>
              <a:t>worker,  health coach, etc</a:t>
            </a:r>
          </a:p>
          <a:p>
            <a:pPr marL="457200" lvl="0" indent="-342900" rtl="0">
              <a:spcBef>
                <a:spcPts val="0"/>
              </a:spcBef>
              <a:buClr>
                <a:schemeClr val="dk2"/>
              </a:buClr>
              <a:buSzPct val="100000"/>
              <a:buFont typeface="Arial"/>
              <a:buChar char="●"/>
            </a:pPr>
            <a:r>
              <a:rPr lang="en" sz="1800"/>
              <a:t>Intense discharge planning to include home visits, </a:t>
            </a:r>
          </a:p>
          <a:p>
            <a:pPr lvl="0" indent="457200" rtl="0">
              <a:spcBef>
                <a:spcPts val="0"/>
              </a:spcBef>
              <a:buNone/>
            </a:pPr>
            <a:r>
              <a:rPr lang="en" sz="1800"/>
              <a:t>ongoing support within the community</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lgn="ctr">
              <a:spcBef>
                <a:spcPts val="0"/>
              </a:spcBef>
              <a:buNone/>
            </a:pPr>
            <a:r>
              <a:rPr lang="en" sz="3000"/>
              <a:t>Program - Bridges to Health</a:t>
            </a:r>
          </a:p>
        </p:txBody>
      </p:sp>
      <p:sp>
        <p:nvSpPr>
          <p:cNvPr id="184" name="Shape 184"/>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rtl="0">
              <a:spcBef>
                <a:spcPts val="0"/>
              </a:spcBef>
              <a:buNone/>
            </a:pPr>
            <a:r>
              <a:rPr lang="en"/>
              <a:t>Example of program addressing needs of super utilizers:</a:t>
            </a:r>
          </a:p>
          <a:p>
            <a:pPr rtl="0">
              <a:spcBef>
                <a:spcPts val="0"/>
              </a:spcBef>
              <a:buNone/>
            </a:pPr>
            <a:endParaRPr/>
          </a:p>
          <a:p>
            <a:pPr>
              <a:spcBef>
                <a:spcPts val="0"/>
              </a:spcBef>
              <a:buNone/>
            </a:pPr>
            <a:r>
              <a:rPr lang="en" u="sng">
                <a:solidFill>
                  <a:schemeClr val="hlink"/>
                </a:solidFill>
                <a:hlinkClick r:id="rId3"/>
              </a:rPr>
              <a:t>http://www.youtube.com/watch?v=NgfYNPvV30k</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lgn="ctr">
              <a:spcBef>
                <a:spcPts val="0"/>
              </a:spcBef>
              <a:buNone/>
            </a:pPr>
            <a:r>
              <a:rPr lang="en" sz="3000"/>
              <a:t>Discussion Questions</a:t>
            </a:r>
          </a:p>
        </p:txBody>
      </p:sp>
      <p:sp>
        <p:nvSpPr>
          <p:cNvPr id="190" name="Shape 190"/>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algn="ctr" rtl="0">
              <a:spcBef>
                <a:spcPts val="0"/>
              </a:spcBef>
              <a:buNone/>
            </a:pPr>
            <a:r>
              <a:rPr lang="en" sz="2400"/>
              <a:t>How do you feel about Super Utilizers?</a:t>
            </a:r>
          </a:p>
          <a:p>
            <a:pPr algn="ctr" rtl="0">
              <a:spcBef>
                <a:spcPts val="0"/>
              </a:spcBef>
              <a:buNone/>
            </a:pPr>
            <a:endParaRPr sz="2400"/>
          </a:p>
          <a:p>
            <a:pPr algn="ctr" rtl="0">
              <a:spcBef>
                <a:spcPts val="0"/>
              </a:spcBef>
              <a:buNone/>
            </a:pPr>
            <a:endParaRPr sz="2400"/>
          </a:p>
          <a:p>
            <a:pPr algn="ctr">
              <a:spcBef>
                <a:spcPts val="0"/>
              </a:spcBef>
              <a:buNone/>
            </a:pPr>
            <a:r>
              <a:rPr lang="en" sz="2400"/>
              <a:t>How would you solve the problems regarding Super Utilizers in Hawaii?</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48503"/>
            <a:ext cx="8229600" cy="1044599"/>
          </a:xfrm>
          <a:prstGeom prst="rect">
            <a:avLst/>
          </a:prstGeom>
        </p:spPr>
        <p:txBody>
          <a:bodyPr lIns="91425" tIns="91425" rIns="91425" bIns="91425" anchor="b" anchorCtr="0">
            <a:noAutofit/>
          </a:bodyPr>
          <a:lstStyle/>
          <a:p>
            <a:pPr>
              <a:spcBef>
                <a:spcPts val="0"/>
              </a:spcBef>
              <a:buNone/>
            </a:pPr>
            <a:r>
              <a:rPr lang="en" sz="3000"/>
              <a:t>Definition</a:t>
            </a:r>
          </a:p>
        </p:txBody>
      </p:sp>
      <p:sp>
        <p:nvSpPr>
          <p:cNvPr id="111" name="Shape 111"/>
          <p:cNvSpPr txBox="1">
            <a:spLocks noGrp="1"/>
          </p:cNvSpPr>
          <p:nvPr>
            <p:ph type="body" idx="1"/>
          </p:nvPr>
        </p:nvSpPr>
        <p:spPr>
          <a:xfrm>
            <a:off x="457200" y="1283530"/>
            <a:ext cx="8229600" cy="3627900"/>
          </a:xfrm>
          <a:prstGeom prst="rect">
            <a:avLst/>
          </a:prstGeom>
        </p:spPr>
        <p:txBody>
          <a:bodyPr lIns="91425" tIns="91425" rIns="91425" bIns="91425" anchor="t" anchorCtr="0">
            <a:noAutofit/>
          </a:bodyPr>
          <a:lstStyle/>
          <a:p>
            <a:pPr lvl="0" rtl="0">
              <a:spcBef>
                <a:spcPts val="0"/>
              </a:spcBef>
              <a:buNone/>
            </a:pPr>
            <a:r>
              <a:rPr lang="en" sz="2400"/>
              <a:t>“Super-utilizers” is the term used to refer to patients who accumulate large numbers of emergency department visits and hospital admissions which might have been prevented by relatively inexpensive early interventions and primary care.</a:t>
            </a:r>
          </a:p>
          <a:p>
            <a:pPr lvl="0" rtl="0">
              <a:spcBef>
                <a:spcPts val="0"/>
              </a:spcBef>
              <a:buNone/>
            </a:pPr>
            <a:endParaRPr sz="2400"/>
          </a:p>
          <a:p>
            <a:pPr lvl="0" rtl="0">
              <a:spcBef>
                <a:spcPts val="0"/>
              </a:spcBef>
              <a:buNone/>
            </a:pPr>
            <a:endParaRPr sz="2400"/>
          </a:p>
          <a:p>
            <a:pPr lvl="0" rtl="0">
              <a:spcBef>
                <a:spcPts val="0"/>
              </a:spcBef>
              <a:buNone/>
            </a:pPr>
            <a:endParaRPr sz="2400"/>
          </a:p>
          <a:p>
            <a:pPr lvl="0">
              <a:spcBef>
                <a:spcPts val="0"/>
              </a:spcBef>
              <a:buNone/>
            </a:pPr>
            <a:r>
              <a:rPr lang="en" sz="1200"/>
              <a:t>Retrieved from: http://medicaid.gov/Federal-Policy-Guidance/Downloads/CIB-07-24-2013.pdf</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sz="3000"/>
              <a:t>Introduction</a:t>
            </a:r>
          </a:p>
        </p:txBody>
      </p:sp>
      <p:sp>
        <p:nvSpPr>
          <p:cNvPr id="117" name="Shape 11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rtl="0">
              <a:spcBef>
                <a:spcPts val="0"/>
              </a:spcBef>
              <a:buNone/>
            </a:pPr>
            <a:r>
              <a:rPr lang="en" sz="1400"/>
              <a:t>With the implementation of the Affordable Care Act (ACA), many more people will become eligible for Medicaid coverage on January 1, 2014. </a:t>
            </a:r>
          </a:p>
          <a:p>
            <a:pPr lvl="0" rtl="0">
              <a:spcBef>
                <a:spcPts val="0"/>
              </a:spcBef>
              <a:buNone/>
            </a:pPr>
            <a:endParaRPr sz="2400"/>
          </a:p>
          <a:p>
            <a:pPr rtl="0">
              <a:lnSpc>
                <a:spcPct val="115000"/>
              </a:lnSpc>
              <a:spcBef>
                <a:spcPts val="0"/>
              </a:spcBef>
              <a:spcAft>
                <a:spcPts val="300"/>
              </a:spcAft>
              <a:buNone/>
            </a:pPr>
            <a:r>
              <a:rPr lang="en" sz="1400">
                <a:solidFill>
                  <a:srgbClr val="333333"/>
                </a:solidFill>
              </a:rPr>
              <a:t>New minimum Medicaid income eligibility level. (Hawaii, household of one, monthly income $1487.00)</a:t>
            </a:r>
          </a:p>
          <a:p>
            <a:pPr rtl="0">
              <a:lnSpc>
                <a:spcPct val="115000"/>
              </a:lnSpc>
              <a:spcBef>
                <a:spcPts val="0"/>
              </a:spcBef>
              <a:spcAft>
                <a:spcPts val="300"/>
              </a:spcAft>
              <a:buNone/>
            </a:pPr>
            <a:endParaRPr sz="1800">
              <a:solidFill>
                <a:srgbClr val="333333"/>
              </a:solidFill>
            </a:endParaRPr>
          </a:p>
          <a:p>
            <a:pPr rtl="0">
              <a:lnSpc>
                <a:spcPct val="115000"/>
              </a:lnSpc>
              <a:spcBef>
                <a:spcPts val="0"/>
              </a:spcBef>
              <a:spcAft>
                <a:spcPts val="300"/>
              </a:spcAft>
              <a:buNone/>
            </a:pPr>
            <a:r>
              <a:rPr lang="en" sz="1400">
                <a:solidFill>
                  <a:srgbClr val="333333"/>
                </a:solidFill>
              </a:rPr>
              <a:t>Hawaii’s Medicaid program is funded through federal and state funds. (State funds mostly comes from general excise tax).</a:t>
            </a:r>
          </a:p>
          <a:p>
            <a:pPr lvl="0" rtl="0">
              <a:lnSpc>
                <a:spcPct val="115000"/>
              </a:lnSpc>
              <a:spcBef>
                <a:spcPts val="0"/>
              </a:spcBef>
              <a:spcAft>
                <a:spcPts val="300"/>
              </a:spcAft>
              <a:buNone/>
            </a:pPr>
            <a:endParaRPr sz="1400">
              <a:solidFill>
                <a:srgbClr val="333333"/>
              </a:solidFill>
            </a:endParaRPr>
          </a:p>
          <a:p>
            <a:pPr lvl="0" rtl="0">
              <a:spcBef>
                <a:spcPts val="0"/>
              </a:spcBef>
              <a:buNone/>
            </a:pPr>
            <a:r>
              <a:rPr lang="en" sz="1400"/>
              <a:t>Majority of super utilizers (about 60%) are Medicaid beneficiaries.</a:t>
            </a:r>
          </a:p>
          <a:p>
            <a:pPr lvl="0" rtl="0">
              <a:spcBef>
                <a:spcPts val="0"/>
              </a:spcBef>
              <a:buNone/>
            </a:pPr>
            <a:r>
              <a:rPr lang="en" sz="1200"/>
              <a:t>Retrieved from: http://www.rwjf.org/content/dam/farm/reports/reports/2013/rwjf407990</a:t>
            </a:r>
          </a:p>
          <a:p>
            <a:pPr lvl="0" rtl="0">
              <a:spcBef>
                <a:spcPts val="0"/>
              </a:spcBef>
              <a:buClr>
                <a:schemeClr val="dk1"/>
              </a:buClr>
              <a:buFont typeface="Arial"/>
              <a:buNone/>
            </a:pPr>
            <a:endParaRPr sz="2400"/>
          </a:p>
          <a:p>
            <a:pPr>
              <a:spcBef>
                <a:spcPts val="0"/>
              </a:spcBef>
              <a:buNone/>
            </a:pPr>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sz="3000"/>
              <a:t>What makes a Super Utilizer? / Key Concepts</a:t>
            </a:r>
          </a:p>
        </p:txBody>
      </p:sp>
      <p:sp>
        <p:nvSpPr>
          <p:cNvPr id="123" name="Shape 123"/>
          <p:cNvSpPr txBox="1">
            <a:spLocks noGrp="1"/>
          </p:cNvSpPr>
          <p:nvPr>
            <p:ph type="body" idx="1"/>
          </p:nvPr>
        </p:nvSpPr>
        <p:spPr>
          <a:xfrm>
            <a:off x="514200" y="1200224"/>
            <a:ext cx="8229600" cy="3739800"/>
          </a:xfrm>
          <a:prstGeom prst="rect">
            <a:avLst/>
          </a:prstGeom>
        </p:spPr>
        <p:txBody>
          <a:bodyPr lIns="91425" tIns="91425" rIns="91425" bIns="91425" anchor="t" anchorCtr="0">
            <a:noAutofit/>
          </a:bodyPr>
          <a:lstStyle/>
          <a:p>
            <a:pPr rtl="0">
              <a:spcBef>
                <a:spcPts val="0"/>
              </a:spcBef>
              <a:buNone/>
            </a:pPr>
            <a:r>
              <a:rPr lang="en" sz="1800"/>
              <a:t>Super utilizers…</a:t>
            </a:r>
          </a:p>
          <a:p>
            <a:pPr marL="457200" lvl="0" indent="-342900" rtl="0">
              <a:spcBef>
                <a:spcPts val="0"/>
              </a:spcBef>
              <a:buClr>
                <a:schemeClr val="dk2"/>
              </a:buClr>
              <a:buSzPct val="100000"/>
              <a:buFont typeface="Arial"/>
              <a:buChar char="●"/>
            </a:pPr>
            <a:r>
              <a:rPr lang="en" sz="1800"/>
              <a:t>generate high cost each year.</a:t>
            </a:r>
          </a:p>
          <a:p>
            <a:pPr marL="457200" lvl="0" indent="-342900" rtl="0">
              <a:spcBef>
                <a:spcPts val="0"/>
              </a:spcBef>
              <a:buClr>
                <a:schemeClr val="dk2"/>
              </a:buClr>
              <a:buSzPct val="100000"/>
              <a:buFont typeface="Arial"/>
              <a:buChar char="●"/>
            </a:pPr>
            <a:r>
              <a:rPr lang="en" sz="1800"/>
              <a:t>receive fragmented care in acute care settings while lacking access to coordinated care in lower-cost primary care settings.</a:t>
            </a:r>
          </a:p>
          <a:p>
            <a:pPr marL="457200" lvl="0" indent="-342900" rtl="0">
              <a:spcBef>
                <a:spcPts val="0"/>
              </a:spcBef>
              <a:buClr>
                <a:schemeClr val="dk2"/>
              </a:buClr>
              <a:buSzPct val="100000"/>
              <a:buFont typeface="Arial"/>
              <a:buChar char="●"/>
            </a:pPr>
            <a:r>
              <a:rPr lang="en" sz="1800"/>
              <a:t>may have behavioral health issues, such as mental illness or substance abuse.</a:t>
            </a:r>
          </a:p>
          <a:p>
            <a:pPr marL="457200" lvl="0" indent="-342900" rtl="0">
              <a:spcBef>
                <a:spcPts val="0"/>
              </a:spcBef>
              <a:buClr>
                <a:schemeClr val="dk2"/>
              </a:buClr>
              <a:buSzPct val="100000"/>
              <a:buFont typeface="Arial"/>
              <a:buChar char="●"/>
            </a:pPr>
            <a:r>
              <a:rPr lang="en" sz="1800"/>
              <a:t>may face social barriers, such as homelessness.</a:t>
            </a:r>
          </a:p>
          <a:p>
            <a:pPr marL="457200" lvl="0" indent="-342900" rtl="0">
              <a:spcBef>
                <a:spcPts val="0"/>
              </a:spcBef>
              <a:buClr>
                <a:schemeClr val="dk2"/>
              </a:buClr>
              <a:buSzPct val="100000"/>
              <a:buFont typeface="Arial"/>
              <a:buChar char="●"/>
            </a:pPr>
            <a:r>
              <a:rPr lang="en" sz="1800"/>
              <a:t>may have chronic illness.</a:t>
            </a:r>
          </a:p>
          <a:p>
            <a:pPr marL="457200" lvl="0" indent="-342900" rtl="0">
              <a:spcBef>
                <a:spcPts val="0"/>
              </a:spcBef>
              <a:buClr>
                <a:schemeClr val="dk2"/>
              </a:buClr>
              <a:buSzPct val="100000"/>
              <a:buFont typeface="Arial"/>
              <a:buChar char="●"/>
            </a:pPr>
            <a:r>
              <a:rPr lang="en" sz="1800"/>
              <a:t>may not have a primary care physician.</a:t>
            </a:r>
          </a:p>
          <a:p>
            <a:pPr marL="457200" lvl="0" indent="-228600" rtl="0">
              <a:spcBef>
                <a:spcPts val="0"/>
              </a:spcBef>
              <a:buNone/>
            </a:pPr>
            <a:endParaRPr sz="2400"/>
          </a:p>
          <a:p>
            <a:pPr marL="228600" lvl="0" indent="0" rtl="0">
              <a:spcBef>
                <a:spcPts val="0"/>
              </a:spcBef>
              <a:buNone/>
            </a:pPr>
            <a:endParaRPr sz="2400"/>
          </a:p>
          <a:p>
            <a:pPr rtl="0">
              <a:spcBef>
                <a:spcPts val="0"/>
              </a:spcBef>
              <a:buNone/>
            </a:pPr>
            <a:endParaRPr sz="2400"/>
          </a:p>
          <a:p>
            <a:pPr>
              <a:spcBef>
                <a:spcPts val="0"/>
              </a:spcBef>
              <a:buNone/>
            </a:pPr>
            <a:endParaRPr sz="2400"/>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Shape 128"/>
          <p:cNvPicPr preferRelativeResize="0"/>
          <p:nvPr/>
        </p:nvPicPr>
        <p:blipFill>
          <a:blip r:embed="rId3">
            <a:alphaModFix/>
          </a:blip>
          <a:stretch>
            <a:fillRect/>
          </a:stretch>
        </p:blipFill>
        <p:spPr>
          <a:xfrm>
            <a:off x="794725" y="2364775"/>
            <a:ext cx="4763050" cy="2639875"/>
          </a:xfrm>
          <a:prstGeom prst="rect">
            <a:avLst/>
          </a:prstGeom>
          <a:noFill/>
          <a:ln>
            <a:noFill/>
          </a:ln>
        </p:spPr>
      </p:pic>
      <p:sp>
        <p:nvSpPr>
          <p:cNvPr id="129" name="Shape 129"/>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lgn="ctr">
              <a:spcBef>
                <a:spcPts val="0"/>
              </a:spcBef>
              <a:buNone/>
            </a:pPr>
            <a:r>
              <a:rPr lang="en" sz="3000"/>
              <a:t>Super Utilizers AKA: Healthcare Frequent Flyers</a:t>
            </a:r>
          </a:p>
        </p:txBody>
      </p:sp>
      <p:pic>
        <p:nvPicPr>
          <p:cNvPr id="130" name="Shape 130"/>
          <p:cNvPicPr preferRelativeResize="0"/>
          <p:nvPr/>
        </p:nvPicPr>
        <p:blipFill>
          <a:blip r:embed="rId4">
            <a:alphaModFix/>
          </a:blip>
          <a:stretch>
            <a:fillRect/>
          </a:stretch>
        </p:blipFill>
        <p:spPr>
          <a:xfrm>
            <a:off x="5977800" y="3105250"/>
            <a:ext cx="2095500" cy="1390650"/>
          </a:xfrm>
          <a:prstGeom prst="rect">
            <a:avLst/>
          </a:prstGeom>
          <a:noFill/>
          <a:ln>
            <a:noFill/>
          </a:ln>
        </p:spPr>
      </p:pic>
      <p:sp>
        <p:nvSpPr>
          <p:cNvPr id="131" name="Shape 13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a:spcBef>
                <a:spcPts val="0"/>
              </a:spcBef>
              <a:buNone/>
            </a:pPr>
            <a:r>
              <a:rPr lang="en" sz="1100" i="1">
                <a:solidFill>
                  <a:schemeClr val="dk1"/>
                </a:solidFill>
                <a:latin typeface="Arial"/>
                <a:ea typeface="Arial"/>
                <a:cs typeface="Arial"/>
                <a:sym typeface="Arial"/>
              </a:rPr>
              <a:t>“[The patient] had severe congestive heart failure, chronic asthma, uncontrolled diabetes, hypothyroidism, gout, and a history of smoking and alcohol abuse. He weighed five hundred and sixty pounds. In the previous three years, he had spent as much time in hospitals as out.”</a:t>
            </a:r>
            <a:r>
              <a:rPr lang="en" sz="1100">
                <a:solidFill>
                  <a:schemeClr val="dk1"/>
                </a:solidFill>
                <a:latin typeface="Arial"/>
                <a:ea typeface="Arial"/>
                <a:cs typeface="Arial"/>
                <a:sym typeface="Arial"/>
              </a:rPr>
              <a:t> </a:t>
            </a:r>
            <a:r>
              <a:rPr lang="en" sz="1100" i="1">
                <a:solidFill>
                  <a:schemeClr val="dk1"/>
                </a:solidFill>
                <a:latin typeface="Arial"/>
                <a:ea typeface="Arial"/>
                <a:cs typeface="Arial"/>
                <a:sym typeface="Arial"/>
              </a:rPr>
              <a:t>– Atul Gawande,</a:t>
            </a:r>
            <a:r>
              <a:rPr lang="en" sz="1100" i="1">
                <a:solidFill>
                  <a:schemeClr val="dk1"/>
                </a:solidFill>
                <a:latin typeface="Arial"/>
                <a:ea typeface="Arial"/>
                <a:cs typeface="Arial"/>
                <a:sym typeface="Arial"/>
                <a:hlinkClick r:id="rId5"/>
              </a:rPr>
              <a:t> </a:t>
            </a:r>
            <a:r>
              <a:rPr lang="en" sz="1100" i="1" u="sng">
                <a:solidFill>
                  <a:schemeClr val="hlink"/>
                </a:solidFill>
                <a:latin typeface="Arial"/>
                <a:ea typeface="Arial"/>
                <a:cs typeface="Arial"/>
                <a:sym typeface="Arial"/>
                <a:hlinkClick r:id="rId5"/>
              </a:rPr>
              <a:t>“The Hotspotters,”</a:t>
            </a:r>
            <a:r>
              <a:rPr lang="en" sz="1100" i="1">
                <a:solidFill>
                  <a:schemeClr val="dk1"/>
                </a:solidFill>
                <a:latin typeface="Arial"/>
                <a:ea typeface="Arial"/>
                <a:cs typeface="Arial"/>
                <a:sym typeface="Arial"/>
              </a:rPr>
              <a:t> The New Yorker, January 24, 2011</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155628"/>
            <a:ext cx="8229600" cy="1044599"/>
          </a:xfrm>
          <a:prstGeom prst="rect">
            <a:avLst/>
          </a:prstGeom>
        </p:spPr>
        <p:txBody>
          <a:bodyPr lIns="91425" tIns="91425" rIns="91425" bIns="91425" anchor="ctr" anchorCtr="0">
            <a:noAutofit/>
          </a:bodyPr>
          <a:lstStyle/>
          <a:p>
            <a:pPr algn="ctr">
              <a:spcBef>
                <a:spcPts val="0"/>
              </a:spcBef>
              <a:buNone/>
            </a:pPr>
            <a:r>
              <a:rPr lang="en" sz="3000"/>
              <a:t>Main Health Concerns of Super Utilizers</a:t>
            </a:r>
          </a:p>
        </p:txBody>
      </p:sp>
      <p:sp>
        <p:nvSpPr>
          <p:cNvPr id="137" name="Shape 137"/>
          <p:cNvSpPr txBox="1">
            <a:spLocks noGrp="1"/>
          </p:cNvSpPr>
          <p:nvPr>
            <p:ph type="body" idx="1"/>
          </p:nvPr>
        </p:nvSpPr>
        <p:spPr>
          <a:xfrm>
            <a:off x="457200" y="1297780"/>
            <a:ext cx="4041600" cy="3627900"/>
          </a:xfrm>
          <a:prstGeom prst="rect">
            <a:avLst/>
          </a:prstGeom>
        </p:spPr>
        <p:txBody>
          <a:bodyPr lIns="91425" tIns="91425" rIns="91425" bIns="91425" anchor="t" anchorCtr="0">
            <a:noAutofit/>
          </a:bodyPr>
          <a:lstStyle/>
          <a:p>
            <a:pPr marL="457200" lvl="0" indent="-342900" rtl="0">
              <a:spcBef>
                <a:spcPts val="0"/>
              </a:spcBef>
              <a:buClr>
                <a:schemeClr val="dk2"/>
              </a:buClr>
              <a:buSzPct val="100000"/>
              <a:buFont typeface="Arial"/>
              <a:buChar char="●"/>
            </a:pPr>
            <a:r>
              <a:rPr lang="en" sz="1800"/>
              <a:t>Most have 3+ complex medical issues such as heart disease, diabetes and kidney problems</a:t>
            </a:r>
          </a:p>
          <a:p>
            <a:pPr marL="457200" lvl="0" indent="-342900" rtl="0">
              <a:spcBef>
                <a:spcPts val="0"/>
              </a:spcBef>
              <a:buClr>
                <a:schemeClr val="dk2"/>
              </a:buClr>
              <a:buSzPct val="100000"/>
              <a:buFont typeface="Arial"/>
              <a:buChar char="●"/>
            </a:pPr>
            <a:r>
              <a:rPr lang="en" sz="1800"/>
              <a:t>Many also suffer from substance abuse problems, homelessness, and mental health issues</a:t>
            </a:r>
          </a:p>
          <a:p>
            <a:pPr marL="457200" lvl="0" indent="-342900" rtl="0">
              <a:spcBef>
                <a:spcPts val="0"/>
              </a:spcBef>
              <a:buClr>
                <a:schemeClr val="dk2"/>
              </a:buClr>
              <a:buSzPct val="100000"/>
              <a:buFont typeface="Arial"/>
              <a:buChar char="●"/>
            </a:pPr>
            <a:r>
              <a:rPr lang="en" sz="1800"/>
              <a:t>Many need to be on multiple medications and are non-compliant due to other pressing needs</a:t>
            </a:r>
          </a:p>
          <a:p>
            <a:pPr lvl="0">
              <a:spcBef>
                <a:spcPts val="0"/>
              </a:spcBef>
              <a:buNone/>
            </a:pPr>
            <a:endParaRPr sz="2400"/>
          </a:p>
        </p:txBody>
      </p:sp>
      <p:sp>
        <p:nvSpPr>
          <p:cNvPr id="138" name="Shape 138"/>
          <p:cNvSpPr txBox="1">
            <a:spLocks noGrp="1"/>
          </p:cNvSpPr>
          <p:nvPr>
            <p:ph type="body" idx="2"/>
          </p:nvPr>
        </p:nvSpPr>
        <p:spPr>
          <a:xfrm>
            <a:off x="4645198" y="1200230"/>
            <a:ext cx="4041600" cy="3627900"/>
          </a:xfrm>
          <a:prstGeom prst="rect">
            <a:avLst/>
          </a:prstGeom>
        </p:spPr>
        <p:txBody>
          <a:bodyPr lIns="91425" tIns="91425" rIns="91425" bIns="91425" anchor="t" anchorCtr="0">
            <a:noAutofit/>
          </a:bodyPr>
          <a:lstStyle/>
          <a:p>
            <a:pPr>
              <a:spcBef>
                <a:spcPts val="0"/>
              </a:spcBef>
              <a:buNone/>
            </a:pPr>
            <a:endParaRPr/>
          </a:p>
        </p:txBody>
      </p:sp>
      <p:pic>
        <p:nvPicPr>
          <p:cNvPr id="139" name="Shape 139"/>
          <p:cNvPicPr preferRelativeResize="0"/>
          <p:nvPr/>
        </p:nvPicPr>
        <p:blipFill>
          <a:blip r:embed="rId3">
            <a:alphaModFix/>
          </a:blip>
          <a:stretch>
            <a:fillRect/>
          </a:stretch>
        </p:blipFill>
        <p:spPr>
          <a:xfrm>
            <a:off x="5031450" y="1751862"/>
            <a:ext cx="3075499" cy="2524625"/>
          </a:xfrm>
          <a:prstGeom prst="rect">
            <a:avLst/>
          </a:prstGeom>
          <a:noFill/>
          <a:ln>
            <a:noFill/>
          </a:ln>
        </p:spPr>
      </p:pic>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lgn="ctr">
              <a:spcBef>
                <a:spcPts val="0"/>
              </a:spcBef>
              <a:buNone/>
            </a:pPr>
            <a:r>
              <a:rPr lang="en" sz="3000"/>
              <a:t>Who are the Super Utilizers?</a:t>
            </a:r>
          </a:p>
        </p:txBody>
      </p:sp>
      <p:sp>
        <p:nvSpPr>
          <p:cNvPr id="145" name="Shape 145"/>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00000"/>
              <a:buFont typeface="Arial"/>
              <a:buChar char="●"/>
            </a:pPr>
            <a:r>
              <a:rPr lang="en" sz="1800">
                <a:solidFill>
                  <a:schemeClr val="dk1"/>
                </a:solidFill>
              </a:rPr>
              <a:t>Medicare beneficiaries who have difficulty affording the medicines they need to control their conditions;</a:t>
            </a:r>
          </a:p>
          <a:p>
            <a:pPr marL="457200" lvl="0" indent="-342900" rtl="0">
              <a:lnSpc>
                <a:spcPct val="115000"/>
              </a:lnSpc>
              <a:spcBef>
                <a:spcPts val="0"/>
              </a:spcBef>
              <a:buClr>
                <a:schemeClr val="dk1"/>
              </a:buClr>
              <a:buSzPct val="100000"/>
              <a:buFont typeface="Arial"/>
              <a:buChar char="●"/>
            </a:pPr>
            <a:r>
              <a:rPr lang="en" sz="1800">
                <a:solidFill>
                  <a:schemeClr val="dk1"/>
                </a:solidFill>
              </a:rPr>
              <a:t>So-called dual eligibles who qualify for Medicaid and Medicare and tend to shift between EDs for treatment for medical conditions tied to substance misuse or homelessness; or</a:t>
            </a:r>
          </a:p>
          <a:p>
            <a:pPr marL="457200" lvl="0" indent="-342900" rtl="0">
              <a:lnSpc>
                <a:spcPct val="115000"/>
              </a:lnSpc>
              <a:spcBef>
                <a:spcPts val="0"/>
              </a:spcBef>
              <a:buClr>
                <a:schemeClr val="dk1"/>
              </a:buClr>
              <a:buSzPct val="100000"/>
              <a:buFont typeface="Arial"/>
              <a:buChar char="●"/>
            </a:pPr>
            <a:r>
              <a:rPr lang="en" sz="1800">
                <a:solidFill>
                  <a:schemeClr val="dk1"/>
                </a:solidFill>
              </a:rPr>
              <a:t>Individuals with private insurance.</a:t>
            </a:r>
          </a:p>
          <a:p>
            <a:pPr lvl="0" rtl="0">
              <a:lnSpc>
                <a:spcPct val="115000"/>
              </a:lnSpc>
              <a:spcBef>
                <a:spcPts val="0"/>
              </a:spcBef>
              <a:buClr>
                <a:schemeClr val="dk1"/>
              </a:buClr>
              <a:buSzPct val="61111"/>
              <a:buFont typeface="Arial"/>
              <a:buNone/>
            </a:pPr>
            <a:r>
              <a:rPr lang="en" sz="1800">
                <a:solidFill>
                  <a:schemeClr val="dk1"/>
                </a:solidFill>
              </a:rPr>
              <a:t>According to </a:t>
            </a:r>
            <a:r>
              <a:rPr lang="en" sz="1800" i="1">
                <a:solidFill>
                  <a:schemeClr val="dk1"/>
                </a:solidFill>
              </a:rPr>
              <a:t>KHN/Post</a:t>
            </a:r>
            <a:r>
              <a:rPr lang="en" sz="1800">
                <a:solidFill>
                  <a:schemeClr val="dk1"/>
                </a:solidFill>
              </a:rPr>
              <a:t>, many ED super-utilizers require emergency care because they face significant struggles in "navigating the increasingly fragmented, complicated, and inflexible" health care system.</a:t>
            </a:r>
          </a:p>
          <a:p>
            <a:pPr rtl="0">
              <a:spcBef>
                <a:spcPts val="0"/>
              </a:spcBef>
              <a:buNone/>
            </a:pPr>
            <a:endParaRPr sz="800"/>
          </a:p>
          <a:p>
            <a:pPr>
              <a:spcBef>
                <a:spcPts val="0"/>
              </a:spcBef>
              <a:buNone/>
            </a:pPr>
            <a:r>
              <a:rPr lang="en" sz="800"/>
              <a:t>Retrieved from: http://www.advisory.com/daily-briefing/2013/10/08/hospitals-fight-to-bring-down-the-number-of-super-utilizers</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155628"/>
            <a:ext cx="8229600" cy="1044599"/>
          </a:xfrm>
          <a:prstGeom prst="rect">
            <a:avLst/>
          </a:prstGeom>
        </p:spPr>
        <p:txBody>
          <a:bodyPr lIns="91425" tIns="91425" rIns="91425" bIns="91425" anchor="ctr" anchorCtr="0">
            <a:noAutofit/>
          </a:bodyPr>
          <a:lstStyle/>
          <a:p>
            <a:pPr algn="ctr">
              <a:spcBef>
                <a:spcPts val="0"/>
              </a:spcBef>
              <a:buNone/>
            </a:pPr>
            <a:r>
              <a:rPr lang="en" sz="3000"/>
              <a:t>How does the law help solve the problem of super utilizers?</a:t>
            </a:r>
          </a:p>
        </p:txBody>
      </p:sp>
      <p:sp>
        <p:nvSpPr>
          <p:cNvPr id="151" name="Shape 15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342900" rtl="0">
              <a:spcBef>
                <a:spcPts val="0"/>
              </a:spcBef>
              <a:buClr>
                <a:schemeClr val="dk2"/>
              </a:buClr>
              <a:buSzPct val="100000"/>
              <a:buFont typeface="Arial"/>
              <a:buChar char="●"/>
            </a:pPr>
            <a:r>
              <a:rPr lang="en" sz="1800"/>
              <a:t>Hospitals, health systems, and insurers nationwide have launched initiatives to address the problem of super utilizers, reduce costs, and improve care</a:t>
            </a:r>
          </a:p>
          <a:p>
            <a:pPr rtl="0">
              <a:spcBef>
                <a:spcPts val="0"/>
              </a:spcBef>
              <a:buNone/>
            </a:pPr>
            <a:endParaRPr sz="1800"/>
          </a:p>
          <a:p>
            <a:pPr marL="457200" lvl="0" indent="-342900" rtl="0">
              <a:spcBef>
                <a:spcPts val="0"/>
              </a:spcBef>
              <a:buClr>
                <a:schemeClr val="dk2"/>
              </a:buClr>
              <a:buSzPct val="100000"/>
              <a:buFont typeface="Arial"/>
              <a:buChar char="●"/>
            </a:pPr>
            <a:r>
              <a:rPr lang="en" sz="1800"/>
              <a:t>ACA encourages healthcare providers to collaborate and combine their resources to offer coordinated cost efficient treatment programs and then share the savings from the effort</a:t>
            </a:r>
          </a:p>
          <a:p>
            <a:pPr lvl="0">
              <a:spcBef>
                <a:spcPts val="0"/>
              </a:spcBef>
              <a:buNone/>
            </a:pPr>
            <a:r>
              <a:rPr lang="en" sz="1200"/>
              <a:t>            Retrieved from: californiahealthline.org</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25800" y="155625"/>
            <a:ext cx="8492400" cy="1077300"/>
          </a:xfrm>
          <a:prstGeom prst="rect">
            <a:avLst/>
          </a:prstGeom>
        </p:spPr>
        <p:txBody>
          <a:bodyPr lIns="91425" tIns="91425" rIns="91425" bIns="91425" anchor="b" anchorCtr="0">
            <a:noAutofit/>
          </a:bodyPr>
          <a:lstStyle/>
          <a:p>
            <a:pPr algn="ctr" rtl="0">
              <a:spcBef>
                <a:spcPts val="0"/>
              </a:spcBef>
              <a:buNone/>
            </a:pPr>
            <a:r>
              <a:rPr lang="en" sz="3000"/>
              <a:t>What is being done in Hawaii to address this?</a:t>
            </a:r>
          </a:p>
        </p:txBody>
      </p:sp>
      <p:sp>
        <p:nvSpPr>
          <p:cNvPr id="157" name="Shape 15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00000"/>
              <a:buFont typeface="Arial"/>
              <a:buChar char="●"/>
            </a:pPr>
            <a:r>
              <a:rPr lang="en" sz="1800">
                <a:solidFill>
                  <a:schemeClr val="dk1"/>
                </a:solidFill>
              </a:rPr>
              <a:t>Hawaii Healthcare Project launched in 2012 was initiated as a public - private Partnership</a:t>
            </a:r>
          </a:p>
          <a:p>
            <a:pPr marL="457200" lvl="0" indent="-342900" rtl="0">
              <a:lnSpc>
                <a:spcPct val="115000"/>
              </a:lnSpc>
              <a:spcBef>
                <a:spcPts val="0"/>
              </a:spcBef>
              <a:buClr>
                <a:schemeClr val="dk1"/>
              </a:buClr>
              <a:buSzPct val="100000"/>
              <a:buFont typeface="Arial"/>
              <a:buChar char="●"/>
            </a:pPr>
            <a:r>
              <a:rPr lang="en" sz="1800">
                <a:solidFill>
                  <a:schemeClr val="dk1"/>
                </a:solidFill>
              </a:rPr>
              <a:t>February 2013 Hawaii was awarded $937,691 grant to continue healthcare transformation as part of the agencies State Innovations Model (SMI)</a:t>
            </a:r>
          </a:p>
          <a:p>
            <a:pPr rtl="0">
              <a:lnSpc>
                <a:spcPct val="115000"/>
              </a:lnSpc>
              <a:spcBef>
                <a:spcPts val="0"/>
              </a:spcBef>
              <a:buNone/>
            </a:pPr>
            <a:endParaRPr sz="1800">
              <a:solidFill>
                <a:schemeClr val="dk1"/>
              </a:solidFill>
            </a:endParaRPr>
          </a:p>
          <a:p>
            <a:pPr rtl="0">
              <a:lnSpc>
                <a:spcPct val="115000"/>
              </a:lnSpc>
              <a:spcBef>
                <a:spcPts val="0"/>
              </a:spcBef>
              <a:buNone/>
            </a:pPr>
            <a:endParaRPr sz="1800">
              <a:solidFill>
                <a:schemeClr val="dk1"/>
              </a:solidFill>
            </a:endParaRPr>
          </a:p>
          <a:p>
            <a:pPr rtl="0">
              <a:lnSpc>
                <a:spcPct val="115000"/>
              </a:lnSpc>
              <a:spcBef>
                <a:spcPts val="0"/>
              </a:spcBef>
              <a:buNone/>
            </a:pPr>
            <a:endParaRPr sz="1800">
              <a:solidFill>
                <a:schemeClr val="dk1"/>
              </a:solidFill>
            </a:endParaRPr>
          </a:p>
          <a:p>
            <a:pPr rtl="0">
              <a:lnSpc>
                <a:spcPct val="115000"/>
              </a:lnSpc>
              <a:spcBef>
                <a:spcPts val="0"/>
              </a:spcBef>
              <a:buNone/>
            </a:pPr>
            <a:endParaRPr sz="1800">
              <a:solidFill>
                <a:schemeClr val="dk1"/>
              </a:solidFill>
            </a:endParaRPr>
          </a:p>
          <a:p>
            <a:pPr rtl="0">
              <a:lnSpc>
                <a:spcPct val="115000"/>
              </a:lnSpc>
              <a:spcBef>
                <a:spcPts val="0"/>
              </a:spcBef>
              <a:buNone/>
            </a:pPr>
            <a:endParaRPr sz="1800">
              <a:solidFill>
                <a:schemeClr val="dk1"/>
              </a:solidFill>
            </a:endParaRPr>
          </a:p>
          <a:p>
            <a:pPr rtl="0">
              <a:lnSpc>
                <a:spcPct val="115000"/>
              </a:lnSpc>
              <a:spcBef>
                <a:spcPts val="0"/>
              </a:spcBef>
              <a:buNone/>
            </a:pPr>
            <a:endParaRPr sz="1800">
              <a:solidFill>
                <a:schemeClr val="dk1"/>
              </a:solidFill>
            </a:endParaRPr>
          </a:p>
          <a:p>
            <a:pPr rtl="0">
              <a:lnSpc>
                <a:spcPct val="115000"/>
              </a:lnSpc>
              <a:spcBef>
                <a:spcPts val="0"/>
              </a:spcBef>
              <a:buNone/>
            </a:pPr>
            <a:r>
              <a:rPr lang="en" sz="1100" u="sng">
                <a:solidFill>
                  <a:schemeClr val="hlink"/>
                </a:solidFill>
                <a:latin typeface="Arial"/>
                <a:ea typeface="Arial"/>
                <a:cs typeface="Arial"/>
                <a:sym typeface="Arial"/>
                <a:hlinkClick r:id="rId3"/>
              </a:rPr>
              <a:t>http://hawaiihealthcareproject.org/index.php/resources/healthcare-innovation-plan.html#CareCoordination</a:t>
            </a:r>
          </a:p>
          <a:p>
            <a:pPr lvl="0" rtl="0">
              <a:lnSpc>
                <a:spcPct val="115000"/>
              </a:lnSpc>
              <a:spcBef>
                <a:spcPts val="0"/>
              </a:spcBef>
              <a:buNone/>
            </a:pPr>
            <a:endParaRPr sz="1800">
              <a:solidFill>
                <a:schemeClr val="dk1"/>
              </a:solidFill>
            </a:endParaRPr>
          </a:p>
          <a:p>
            <a:pPr lvl="0" rtl="0">
              <a:lnSpc>
                <a:spcPct val="115000"/>
              </a:lnSpc>
              <a:spcBef>
                <a:spcPts val="0"/>
              </a:spcBef>
              <a:buNone/>
            </a:pPr>
            <a:r>
              <a:rPr lang="en" sz="1800">
                <a:solidFill>
                  <a:schemeClr val="dk1"/>
                </a:solidFill>
              </a:rPr>
              <a:t>		</a:t>
            </a:r>
          </a:p>
        </p:txBody>
      </p:sp>
      <p:pic>
        <p:nvPicPr>
          <p:cNvPr id="158" name="Shape 158"/>
          <p:cNvPicPr preferRelativeResize="0"/>
          <p:nvPr/>
        </p:nvPicPr>
        <p:blipFill>
          <a:blip r:embed="rId4">
            <a:alphaModFix/>
          </a:blip>
          <a:stretch>
            <a:fillRect/>
          </a:stretch>
        </p:blipFill>
        <p:spPr>
          <a:xfrm>
            <a:off x="3600575" y="2790474"/>
            <a:ext cx="1679050" cy="1724825"/>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669</Words>
  <Application>Microsoft Macintosh PowerPoint</Application>
  <PresentationFormat>On-screen Show (16:9)</PresentationFormat>
  <Paragraphs>85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sketched</vt:lpstr>
      <vt:lpstr>Affordable Care Act and Super-Utilizers </vt:lpstr>
      <vt:lpstr>Definition</vt:lpstr>
      <vt:lpstr>Introduction</vt:lpstr>
      <vt:lpstr>What makes a Super Utilizer? / Key Concepts</vt:lpstr>
      <vt:lpstr>Super Utilizers AKA: Healthcare Frequent Flyers</vt:lpstr>
      <vt:lpstr>Main Health Concerns of Super Utilizers</vt:lpstr>
      <vt:lpstr>Who are the Super Utilizers?</vt:lpstr>
      <vt:lpstr>How does the law help solve the problem of super utilizers?</vt:lpstr>
      <vt:lpstr>What is being done in Hawaii to address this?</vt:lpstr>
      <vt:lpstr>Establishment of “Super-Utilizers Pilot Program”</vt:lpstr>
      <vt:lpstr>Real Life “Super Utilizer”</vt:lpstr>
      <vt:lpstr>Implications for Social Work Practice</vt:lpstr>
      <vt:lpstr>Program - Bridges to Health</vt:lpstr>
      <vt:lpstr>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Care Act and Super-Utilizers </dc:title>
  <cp:lastModifiedBy>Computing Services</cp:lastModifiedBy>
  <cp:revision>1</cp:revision>
  <dcterms:modified xsi:type="dcterms:W3CDTF">2014-11-18T21:50:57Z</dcterms:modified>
</cp:coreProperties>
</file>