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3480"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3575926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9" name="Shape 1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997075" y="1095856"/>
            <a:ext cx="6400799" cy="1102500"/>
          </a:xfrm>
          <a:prstGeom prst="rect">
            <a:avLst/>
          </a:prstGeom>
        </p:spPr>
        <p:txBody>
          <a:bodyPr lIns="91425" tIns="91425" rIns="91425" bIns="91425" anchor="b" anchorCtr="0"/>
          <a:lstStyle>
            <a:lvl1pPr>
              <a:spcBef>
                <a:spcPts val="0"/>
              </a:spcBef>
              <a:buSzPct val="100000"/>
              <a:defRPr sz="4800" b="1"/>
            </a:lvl1pPr>
            <a:lvl2pPr>
              <a:spcBef>
                <a:spcPts val="0"/>
              </a:spcBef>
              <a:buSzPct val="100000"/>
              <a:defRPr sz="4800" b="1"/>
            </a:lvl2pPr>
            <a:lvl3pPr>
              <a:spcBef>
                <a:spcPts val="0"/>
              </a:spcBef>
              <a:buSzPct val="100000"/>
              <a:defRPr sz="4800" b="1"/>
            </a:lvl3pPr>
            <a:lvl4pPr>
              <a:spcBef>
                <a:spcPts val="0"/>
              </a:spcBef>
              <a:buSzPct val="100000"/>
              <a:defRPr sz="4800" b="1"/>
            </a:lvl4pPr>
            <a:lvl5pPr>
              <a:spcBef>
                <a:spcPts val="0"/>
              </a:spcBef>
              <a:buSzPct val="100000"/>
              <a:defRPr sz="4800" b="1"/>
            </a:lvl5pPr>
            <a:lvl6pPr>
              <a:spcBef>
                <a:spcPts val="0"/>
              </a:spcBef>
              <a:buSzPct val="100000"/>
              <a:defRPr sz="4800" b="1"/>
            </a:lvl6pPr>
            <a:lvl7pPr>
              <a:spcBef>
                <a:spcPts val="0"/>
              </a:spcBef>
              <a:buSzPct val="100000"/>
              <a:defRPr sz="4800" b="1"/>
            </a:lvl7pPr>
            <a:lvl8pPr>
              <a:spcBef>
                <a:spcPts val="0"/>
              </a:spcBef>
              <a:buSzPct val="100000"/>
              <a:defRPr sz="4800" b="1"/>
            </a:lvl8pPr>
            <a:lvl9pPr>
              <a:spcBef>
                <a:spcPts val="0"/>
              </a:spcBef>
              <a:buSzPct val="100000"/>
              <a:defRPr sz="4800" b="1"/>
            </a:lvl9pPr>
          </a:lstStyle>
          <a:p>
            <a:endParaRPr/>
          </a:p>
        </p:txBody>
      </p:sp>
      <p:sp>
        <p:nvSpPr>
          <p:cNvPr id="14" name="Shape 14"/>
          <p:cNvSpPr txBox="1">
            <a:spLocks noGrp="1"/>
          </p:cNvSpPr>
          <p:nvPr>
            <p:ph type="subTitle" idx="1"/>
          </p:nvPr>
        </p:nvSpPr>
        <p:spPr>
          <a:xfrm>
            <a:off x="1997075" y="2251802"/>
            <a:ext cx="6400799" cy="871800"/>
          </a:xfrm>
          <a:prstGeom prst="rect">
            <a:avLst/>
          </a:prstGeom>
        </p:spPr>
        <p:txBody>
          <a:bodyPr lIns="91425" tIns="91425" rIns="91425" bIns="91425" anchor="t" anchorCtr="0"/>
          <a:lstStyle>
            <a:lvl1pPr>
              <a:spcBef>
                <a:spcPts val="0"/>
              </a:spcBef>
              <a:buClr>
                <a:srgbClr val="FFFFFF"/>
              </a:buClr>
              <a:buNone/>
              <a:defRPr>
                <a:solidFill>
                  <a:srgbClr val="FFFFFF"/>
                </a:solidFill>
              </a:defRPr>
            </a:lvl1pPr>
            <a:lvl2pPr>
              <a:spcBef>
                <a:spcPts val="0"/>
              </a:spcBef>
              <a:buClr>
                <a:srgbClr val="FFFFFF"/>
              </a:buClr>
              <a:buSzPct val="100000"/>
              <a:buNone/>
              <a:defRPr sz="3200">
                <a:solidFill>
                  <a:srgbClr val="FFFFFF"/>
                </a:solidFill>
              </a:defRPr>
            </a:lvl2pPr>
            <a:lvl3pPr>
              <a:spcBef>
                <a:spcPts val="0"/>
              </a:spcBef>
              <a:buClr>
                <a:srgbClr val="FFFFFF"/>
              </a:buClr>
              <a:buSzPct val="100000"/>
              <a:buNone/>
              <a:defRPr sz="3200">
                <a:solidFill>
                  <a:srgbClr val="FFFFFF"/>
                </a:solidFill>
              </a:defRPr>
            </a:lvl3pPr>
            <a:lvl4pPr>
              <a:spcBef>
                <a:spcPts val="0"/>
              </a:spcBef>
              <a:buClr>
                <a:srgbClr val="FFFFFF"/>
              </a:buClr>
              <a:buSzPct val="100000"/>
              <a:buNone/>
              <a:defRPr sz="3200">
                <a:solidFill>
                  <a:srgbClr val="FFFFFF"/>
                </a:solidFill>
              </a:defRPr>
            </a:lvl4pPr>
            <a:lvl5pPr>
              <a:spcBef>
                <a:spcPts val="0"/>
              </a:spcBef>
              <a:buClr>
                <a:srgbClr val="FFFFFF"/>
              </a:buClr>
              <a:buSzPct val="100000"/>
              <a:buNone/>
              <a:defRPr sz="3200">
                <a:solidFill>
                  <a:srgbClr val="FFFFFF"/>
                </a:solidFill>
              </a:defRPr>
            </a:lvl5pPr>
            <a:lvl6pPr>
              <a:spcBef>
                <a:spcPts val="0"/>
              </a:spcBef>
              <a:buClr>
                <a:srgbClr val="FFFFFF"/>
              </a:buClr>
              <a:buSzPct val="100000"/>
              <a:buNone/>
              <a:defRPr sz="3200">
                <a:solidFill>
                  <a:srgbClr val="FFFFFF"/>
                </a:solidFill>
              </a:defRPr>
            </a:lvl6pPr>
            <a:lvl7pPr>
              <a:spcBef>
                <a:spcPts val="0"/>
              </a:spcBef>
              <a:buClr>
                <a:srgbClr val="FFFFFF"/>
              </a:buClr>
              <a:buSzPct val="100000"/>
              <a:buNone/>
              <a:defRPr sz="3200">
                <a:solidFill>
                  <a:srgbClr val="FFFFFF"/>
                </a:solidFill>
              </a:defRPr>
            </a:lvl7pPr>
            <a:lvl8pPr>
              <a:spcBef>
                <a:spcPts val="0"/>
              </a:spcBef>
              <a:buClr>
                <a:srgbClr val="FFFFFF"/>
              </a:buClr>
              <a:buSzPct val="100000"/>
              <a:buNone/>
              <a:defRPr sz="3200">
                <a:solidFill>
                  <a:srgbClr val="FFFFFF"/>
                </a:solidFill>
              </a:defRPr>
            </a:lvl8pPr>
            <a:lvl9pPr>
              <a:spcBef>
                <a:spcPts val="0"/>
              </a:spcBef>
              <a:buClr>
                <a:srgbClr val="FFFFFF"/>
              </a:buClr>
              <a:buSzPct val="100000"/>
              <a:buNone/>
              <a:defRPr sz="3200">
                <a:solidFill>
                  <a:srgbClr val="FFFFFF"/>
                </a:solidFill>
              </a:defRPr>
            </a:lvl9pPr>
          </a:lstStyle>
          <a:p>
            <a:endParaRPr/>
          </a:p>
        </p:txBody>
      </p:sp>
      <p:sp>
        <p:nvSpPr>
          <p:cNvPr id="15" name="Shape 15"/>
          <p:cNvSpPr/>
          <p:nvPr/>
        </p:nvSpPr>
        <p:spPr>
          <a:xfrm>
            <a:off x="0" y="0"/>
            <a:ext cx="3135299" cy="5143499"/>
          </a:xfrm>
          <a:prstGeom prst="rect">
            <a:avLst/>
          </a:prstGeom>
          <a:noFill/>
          <a:ln>
            <a:noFill/>
          </a:ln>
        </p:spPr>
        <p:txBody>
          <a:bodyPr lIns="91425" tIns="45700" rIns="91425" bIns="45700" anchor="t" anchorCtr="0">
            <a:noAutofit/>
          </a:bodyPr>
          <a:lstStyle/>
          <a:p>
            <a:pPr>
              <a:spcBef>
                <a:spcPts val="0"/>
              </a:spcBef>
              <a:buNone/>
            </a:pPr>
            <a:endParaRPr/>
          </a:p>
        </p:txBody>
      </p:sp>
      <p:sp>
        <p:nvSpPr>
          <p:cNvPr id="16" name="Shape 16"/>
          <p:cNvSpPr/>
          <p:nvPr/>
        </p:nvSpPr>
        <p:spPr>
          <a:xfrm>
            <a:off x="3175" y="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17" name="Shape 17"/>
          <p:cNvSpPr/>
          <p:nvPr/>
        </p:nvSpPr>
        <p:spPr>
          <a:xfrm>
            <a:off x="3175" y="1916906"/>
            <a:ext cx="635000" cy="611981"/>
          </a:xfrm>
          <a:custGeom>
            <a:avLst/>
            <a:gdLst/>
            <a:ahLst/>
            <a:cxnLst/>
            <a:rect l="0" t="0" r="0" b="0"/>
            <a:pathLst>
              <a:path w="400" h="514" extrusionOk="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18" name="Shape 18"/>
          <p:cNvSpPr/>
          <p:nvPr/>
        </p:nvSpPr>
        <p:spPr>
          <a:xfrm>
            <a:off x="3175" y="1307306"/>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19" name="Shape 19"/>
          <p:cNvSpPr/>
          <p:nvPr/>
        </p:nvSpPr>
        <p:spPr>
          <a:xfrm>
            <a:off x="152400" y="1307306"/>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0" name="Shape 20"/>
          <p:cNvSpPr/>
          <p:nvPr/>
        </p:nvSpPr>
        <p:spPr>
          <a:xfrm>
            <a:off x="152400" y="3226593"/>
            <a:ext cx="1317625" cy="609600"/>
          </a:xfrm>
          <a:custGeom>
            <a:avLst/>
            <a:gdLst/>
            <a:ahLst/>
            <a:cxnLst/>
            <a:rect l="0" t="0" r="0" b="0"/>
            <a:pathLst>
              <a:path w="830" h="512" extrusionOk="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21" name="Shape 21"/>
          <p:cNvSpPr/>
          <p:nvPr/>
        </p:nvSpPr>
        <p:spPr>
          <a:xfrm>
            <a:off x="152400" y="2614612"/>
            <a:ext cx="1317625" cy="611981"/>
          </a:xfrm>
          <a:custGeom>
            <a:avLst/>
            <a:gdLst/>
            <a:ahLst/>
            <a:cxnLst/>
            <a:rect l="0" t="0" r="0" b="0"/>
            <a:pathLst>
              <a:path w="830" h="514" extrusionOk="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22" name="Shape 22"/>
          <p:cNvSpPr/>
          <p:nvPr/>
        </p:nvSpPr>
        <p:spPr>
          <a:xfrm>
            <a:off x="984250" y="2614612"/>
            <a:ext cx="1322387" cy="611981"/>
          </a:xfrm>
          <a:custGeom>
            <a:avLst/>
            <a:gdLst/>
            <a:ahLst/>
            <a:cxnLst/>
            <a:rect l="0" t="0" r="0" b="0"/>
            <a:pathLst>
              <a:path w="833" h="514" extrusionOk="0">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3" name="Shape 23"/>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4" name="Shape 24"/>
          <p:cNvSpPr/>
          <p:nvPr/>
        </p:nvSpPr>
        <p:spPr>
          <a:xfrm>
            <a:off x="984250" y="4533900"/>
            <a:ext cx="1322387" cy="609600"/>
          </a:xfrm>
          <a:custGeom>
            <a:avLst/>
            <a:gdLst/>
            <a:ahLst/>
            <a:cxnLst/>
            <a:rect l="0" t="0" r="0" b="0"/>
            <a:pathLst>
              <a:path w="833" h="512" extrusionOk="0">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25" name="Shape 25"/>
          <p:cNvSpPr/>
          <p:nvPr/>
        </p:nvSpPr>
        <p:spPr>
          <a:xfrm>
            <a:off x="984250" y="3924300"/>
            <a:ext cx="1322387" cy="609600"/>
          </a:xfrm>
          <a:custGeom>
            <a:avLst/>
            <a:gdLst/>
            <a:ahLst/>
            <a:cxnLst/>
            <a:rect l="0" t="0" r="0" b="0"/>
            <a:pathLst>
              <a:path w="833" h="512" extrusionOk="0">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26" name="Shape 26"/>
          <p:cNvSpPr/>
          <p:nvPr/>
        </p:nvSpPr>
        <p:spPr>
          <a:xfrm>
            <a:off x="1820863" y="3924300"/>
            <a:ext cx="1317625" cy="609600"/>
          </a:xfrm>
          <a:custGeom>
            <a:avLst/>
            <a:gdLst/>
            <a:ahLst/>
            <a:cxnLst/>
            <a:rect l="0" t="0" r="0" b="0"/>
            <a:pathLst>
              <a:path w="830" h="512" extrusionOk="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7" name="Shape 27"/>
          <p:cNvSpPr/>
          <p:nvPr/>
        </p:nvSpPr>
        <p:spPr>
          <a:xfrm>
            <a:off x="3175" y="6096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28" name="Shape 28"/>
          <p:cNvSpPr/>
          <p:nvPr/>
        </p:nvSpPr>
        <p:spPr>
          <a:xfrm>
            <a:off x="152400" y="1916906"/>
            <a:ext cx="1317625" cy="611981"/>
          </a:xfrm>
          <a:custGeom>
            <a:avLst/>
            <a:gdLst/>
            <a:ahLst/>
            <a:cxnLst/>
            <a:rect l="0" t="0" r="0" b="0"/>
            <a:pathLst>
              <a:path w="830" h="514" extrusionOk="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29" name="Shape 29"/>
          <p:cNvSpPr/>
          <p:nvPr/>
        </p:nvSpPr>
        <p:spPr>
          <a:xfrm>
            <a:off x="984250" y="3226593"/>
            <a:ext cx="1322387" cy="609600"/>
          </a:xfrm>
          <a:custGeom>
            <a:avLst/>
            <a:gdLst/>
            <a:ahLst/>
            <a:cxnLst/>
            <a:rect l="0" t="0" r="0" b="0"/>
            <a:pathLst>
              <a:path w="833" h="512" extrusionOk="0">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0" name="Shape 3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1" name="Shape 31"/>
          <p:cNvSpPr/>
          <p:nvPr/>
        </p:nvSpPr>
        <p:spPr>
          <a:xfrm>
            <a:off x="1820863" y="4533900"/>
            <a:ext cx="1317625" cy="609600"/>
          </a:xfrm>
          <a:custGeom>
            <a:avLst/>
            <a:gdLst/>
            <a:ahLst/>
            <a:cxnLst/>
            <a:rect l="0" t="0" r="0" b="0"/>
            <a:pathLst>
              <a:path w="830" h="512" extrusionOk="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2" name="Shape 32"/>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3" name="Shape 33"/>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34" name="Shape 34"/>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35" name="Shape 35"/>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36" name="Shape 36"/>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37" name="Shape 37"/>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38" name="Shape 38"/>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39" name="Shape 39"/>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pPr>
              <a:spcBef>
                <a:spcPts val="0"/>
              </a:spcBef>
              <a:buNone/>
            </a:pPr>
            <a:endParaRPr/>
          </a:p>
        </p:txBody>
      </p:sp>
      <p:sp>
        <p:nvSpPr>
          <p:cNvPr id="40" name="Shape 40"/>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41" name="Shape 41"/>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4" name="Shape 44"/>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5" name="Shape 45"/>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46" name="Shape 46"/>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47" name="Shape 47"/>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48" name="Shape 48"/>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1" name="Shape 51"/>
          <p:cNvSpPr txBox="1">
            <a:spLocks noGrp="1"/>
          </p:cNvSpPr>
          <p:nvPr>
            <p:ph type="body" idx="1"/>
          </p:nvPr>
        </p:nvSpPr>
        <p:spPr>
          <a:xfrm>
            <a:off x="457200" y="1200150"/>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52" name="Shape 52"/>
          <p:cNvSpPr txBox="1">
            <a:spLocks noGrp="1"/>
          </p:cNvSpPr>
          <p:nvPr>
            <p:ph type="body" idx="2"/>
          </p:nvPr>
        </p:nvSpPr>
        <p:spPr>
          <a:xfrm>
            <a:off x="4648200" y="1200150"/>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53" name="Shape 5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54" name="Shape 5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55" name="Shape 5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56" name="Shape 5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9" name="Shape 59"/>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60" name="Shape 6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61" name="Shape 61"/>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62" name="Shape 62"/>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63" name="Shape 6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64" name="Shape 6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65" name="Shape 6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66" name="Shape 6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1574800" y="3320653"/>
            <a:ext cx="5486399" cy="513300"/>
          </a:xfrm>
          <a:prstGeom prst="rect">
            <a:avLst/>
          </a:prstGeom>
        </p:spPr>
        <p:txBody>
          <a:bodyPr lIns="91425" tIns="91425" rIns="91425" bIns="91425" anchor="t" anchorCtr="0"/>
          <a:lstStyle>
            <a:lvl1pPr algn="ctr">
              <a:spcBef>
                <a:spcPts val="0"/>
              </a:spcBef>
              <a:buSzPct val="100000"/>
              <a:buNone/>
              <a:defRPr sz="1800"/>
            </a:lvl1pPr>
          </a:lstStyle>
          <a:p>
            <a:endParaRPr/>
          </a:p>
        </p:txBody>
      </p:sp>
      <p:sp>
        <p:nvSpPr>
          <p:cNvPr id="69" name="Shape 69"/>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70" name="Shape 7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71" name="Shape 71"/>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72" name="Shape 72"/>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73" name="Shape 7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74" name="Shape 7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75" name="Shape 7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76" name="Shape 7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687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a:solidFill>
                  <a:schemeClr val="lt1"/>
                </a:solidFill>
              </a:defRPr>
            </a:lvl1pPr>
            <a:lvl2pPr>
              <a:spcBef>
                <a:spcPts val="0"/>
              </a:spcBef>
              <a:buClr>
                <a:schemeClr val="lt1"/>
              </a:buClr>
              <a:buSzPct val="100000"/>
              <a:buNone/>
              <a:defRPr sz="3600">
                <a:solidFill>
                  <a:schemeClr val="lt1"/>
                </a:solidFill>
              </a:defRPr>
            </a:lvl2pPr>
            <a:lvl3pPr>
              <a:spcBef>
                <a:spcPts val="0"/>
              </a:spcBef>
              <a:buClr>
                <a:schemeClr val="lt1"/>
              </a:buClr>
              <a:buSzPct val="100000"/>
              <a:buNone/>
              <a:defRPr sz="3600">
                <a:solidFill>
                  <a:schemeClr val="lt1"/>
                </a:solidFill>
              </a:defRPr>
            </a:lvl3pPr>
            <a:lvl4pPr>
              <a:spcBef>
                <a:spcPts val="0"/>
              </a:spcBef>
              <a:buClr>
                <a:schemeClr val="lt1"/>
              </a:buClr>
              <a:buSzPct val="100000"/>
              <a:buNone/>
              <a:defRPr sz="3600">
                <a:solidFill>
                  <a:schemeClr val="lt1"/>
                </a:solidFill>
              </a:defRPr>
            </a:lvl4pPr>
            <a:lvl5pPr>
              <a:spcBef>
                <a:spcPts val="0"/>
              </a:spcBef>
              <a:buClr>
                <a:schemeClr val="lt1"/>
              </a:buClr>
              <a:buSzPct val="100000"/>
              <a:buNone/>
              <a:defRPr sz="3600">
                <a:solidFill>
                  <a:schemeClr val="lt1"/>
                </a:solidFill>
              </a:defRPr>
            </a:lvl5pPr>
            <a:lvl6pPr>
              <a:spcBef>
                <a:spcPts val="0"/>
              </a:spcBef>
              <a:buClr>
                <a:schemeClr val="lt1"/>
              </a:buClr>
              <a:buSzPct val="100000"/>
              <a:buNone/>
              <a:defRPr sz="3600">
                <a:solidFill>
                  <a:schemeClr val="lt1"/>
                </a:solidFill>
              </a:defRPr>
            </a:lvl6pPr>
            <a:lvl7pPr>
              <a:spcBef>
                <a:spcPts val="0"/>
              </a:spcBef>
              <a:buClr>
                <a:schemeClr val="lt1"/>
              </a:buClr>
              <a:buSzPct val="100000"/>
              <a:buNone/>
              <a:defRPr sz="3600">
                <a:solidFill>
                  <a:schemeClr val="lt1"/>
                </a:solidFill>
              </a:defRPr>
            </a:lvl7pPr>
            <a:lvl8pPr>
              <a:spcBef>
                <a:spcPts val="0"/>
              </a:spcBef>
              <a:buClr>
                <a:schemeClr val="lt1"/>
              </a:buClr>
              <a:buSzPct val="100000"/>
              <a:buNone/>
              <a:defRPr sz="3600">
                <a:solidFill>
                  <a:schemeClr val="lt1"/>
                </a:solidFill>
              </a:defRPr>
            </a:lvl8pPr>
            <a:lvl9pPr>
              <a:spcBef>
                <a:spcPts val="0"/>
              </a:spcBef>
              <a:buClr>
                <a:schemeClr val="lt1"/>
              </a:buClr>
              <a:buSzPct val="100000"/>
              <a:buNone/>
              <a:defRPr sz="3600">
                <a:solidFill>
                  <a:schemeClr val="lt1"/>
                </a:solidFill>
              </a:defRPr>
            </a:lvl9pPr>
          </a:lstStyle>
          <a:p>
            <a:endParaRPr/>
          </a:p>
        </p:txBody>
      </p:sp>
      <p:sp>
        <p:nvSpPr>
          <p:cNvPr id="6" name="Shape 6"/>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a:spcBef>
                <a:spcPts val="0"/>
              </a:spcBef>
              <a:buClr>
                <a:schemeClr val="lt1"/>
              </a:buClr>
              <a:buSzPct val="100000"/>
              <a:defRPr sz="3200">
                <a:solidFill>
                  <a:schemeClr val="lt1"/>
                </a:solidFill>
              </a:defRPr>
            </a:lvl1pPr>
            <a:lvl2pPr>
              <a:spcBef>
                <a:spcPts val="560"/>
              </a:spcBef>
              <a:buClr>
                <a:schemeClr val="lt1"/>
              </a:buClr>
              <a:buSzPct val="100000"/>
              <a:defRPr sz="2800">
                <a:solidFill>
                  <a:schemeClr val="lt1"/>
                </a:solidFill>
              </a:defRPr>
            </a:lvl2pPr>
            <a:lvl3pPr>
              <a:spcBef>
                <a:spcPts val="480"/>
              </a:spcBef>
              <a:buClr>
                <a:schemeClr val="lt1"/>
              </a:buClr>
              <a:buSzPct val="100000"/>
              <a:defRPr sz="2400">
                <a:solidFill>
                  <a:schemeClr val="lt1"/>
                </a:solidFill>
              </a:defRPr>
            </a:lvl3pPr>
            <a:lvl4pPr>
              <a:spcBef>
                <a:spcPts val="400"/>
              </a:spcBef>
              <a:buClr>
                <a:schemeClr val="lt1"/>
              </a:buClr>
              <a:buSzPct val="100000"/>
              <a:defRPr sz="2000">
                <a:solidFill>
                  <a:schemeClr val="lt1"/>
                </a:solidFill>
              </a:defRPr>
            </a:lvl4pPr>
            <a:lvl5pPr>
              <a:spcBef>
                <a:spcPts val="400"/>
              </a:spcBef>
              <a:buClr>
                <a:schemeClr val="lt1"/>
              </a:buClr>
              <a:buSzPct val="100000"/>
              <a:defRPr sz="2000">
                <a:solidFill>
                  <a:schemeClr val="lt1"/>
                </a:solidFill>
              </a:defRPr>
            </a:lvl5pPr>
            <a:lvl6pPr>
              <a:spcBef>
                <a:spcPts val="400"/>
              </a:spcBef>
              <a:buClr>
                <a:schemeClr val="lt1"/>
              </a:buClr>
              <a:buSzPct val="100000"/>
              <a:defRPr sz="2000">
                <a:solidFill>
                  <a:schemeClr val="lt1"/>
                </a:solidFill>
              </a:defRPr>
            </a:lvl6pPr>
            <a:lvl7pPr>
              <a:spcBef>
                <a:spcPts val="400"/>
              </a:spcBef>
              <a:buClr>
                <a:schemeClr val="lt1"/>
              </a:buClr>
              <a:buSzPct val="100000"/>
              <a:defRPr sz="2000">
                <a:solidFill>
                  <a:schemeClr val="lt1"/>
                </a:solidFill>
              </a:defRPr>
            </a:lvl7pPr>
            <a:lvl8pPr>
              <a:spcBef>
                <a:spcPts val="400"/>
              </a:spcBef>
              <a:buClr>
                <a:schemeClr val="lt1"/>
              </a:buClr>
              <a:buSzPct val="100000"/>
              <a:defRPr sz="2000">
                <a:solidFill>
                  <a:schemeClr val="lt1"/>
                </a:solidFill>
              </a:defRPr>
            </a:lvl8pPr>
            <a:lvl9pPr>
              <a:spcBef>
                <a:spcPts val="400"/>
              </a:spcBef>
              <a:buClr>
                <a:schemeClr val="lt1"/>
              </a:buClr>
              <a:buSzPct val="100000"/>
              <a:defRPr sz="2000">
                <a:solidFill>
                  <a:schemeClr val="lt1"/>
                </a:solidFill>
              </a:defRPr>
            </a:lvl9pPr>
          </a:lstStyle>
          <a:p>
            <a:endParaRPr/>
          </a:p>
        </p:txBody>
      </p:sp>
      <p:sp>
        <p:nvSpPr>
          <p:cNvPr id="7" name="Shape 7"/>
          <p:cNvSpPr/>
          <p:nvPr/>
        </p:nvSpPr>
        <p:spPr>
          <a:xfrm>
            <a:off x="0" y="0"/>
            <a:ext cx="3135299" cy="5143499"/>
          </a:xfrm>
          <a:prstGeom prst="rect">
            <a:avLst/>
          </a:prstGeom>
          <a:noFill/>
          <a:ln>
            <a:noFill/>
          </a:ln>
        </p:spPr>
        <p:txBody>
          <a:bodyPr lIns="91425" tIns="45700" rIns="91425" bIns="45700" anchor="t" anchorCtr="0">
            <a:noAutofit/>
          </a:bodyPr>
          <a:lstStyle/>
          <a:p>
            <a:pPr>
              <a:spcBef>
                <a:spcPts val="0"/>
              </a:spcBef>
              <a:buNone/>
            </a:pPr>
            <a:endParaRPr/>
          </a:p>
        </p:txBody>
      </p:sp>
      <p:sp>
        <p:nvSpPr>
          <p:cNvPr id="8" name="Shape 8"/>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9" name="Shape 9"/>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10" name="Shape 10"/>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pPr>
              <a:spcBef>
                <a:spcPts val="0"/>
              </a:spcBef>
              <a:buNone/>
            </a:pPr>
            <a:endParaRPr/>
          </a:p>
        </p:txBody>
      </p:sp>
      <p:sp>
        <p:nvSpPr>
          <p:cNvPr id="11" name="Shape 11"/>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1997075" y="1578756"/>
            <a:ext cx="6400799" cy="1102500"/>
          </a:xfrm>
          <a:prstGeom prst="rect">
            <a:avLst/>
          </a:prstGeom>
        </p:spPr>
        <p:txBody>
          <a:bodyPr lIns="91425" tIns="91425" rIns="91425" bIns="91425" anchor="b" anchorCtr="0">
            <a:noAutofit/>
          </a:bodyPr>
          <a:lstStyle/>
          <a:p>
            <a:pPr algn="ctr">
              <a:spcBef>
                <a:spcPts val="0"/>
              </a:spcBef>
              <a:buNone/>
            </a:pPr>
            <a:r>
              <a:rPr lang="en" sz="4000">
                <a:latin typeface="Times New Roman"/>
                <a:ea typeface="Times New Roman"/>
                <a:cs typeface="Times New Roman"/>
                <a:sym typeface="Times New Roman"/>
              </a:rPr>
              <a:t>The Affordable Care Act and Social Workers in Hospitals</a:t>
            </a:r>
          </a:p>
        </p:txBody>
      </p:sp>
      <p:sp>
        <p:nvSpPr>
          <p:cNvPr id="80" name="Shape 80"/>
          <p:cNvSpPr txBox="1">
            <a:spLocks noGrp="1"/>
          </p:cNvSpPr>
          <p:nvPr>
            <p:ph type="subTitle" idx="1"/>
          </p:nvPr>
        </p:nvSpPr>
        <p:spPr>
          <a:xfrm>
            <a:off x="3099575" y="3357875"/>
            <a:ext cx="5893499" cy="731399"/>
          </a:xfrm>
          <a:prstGeom prst="rect">
            <a:avLst/>
          </a:prstGeom>
        </p:spPr>
        <p:txBody>
          <a:bodyPr lIns="91425" tIns="91425" rIns="91425" bIns="91425" anchor="t" anchorCtr="0">
            <a:noAutofit/>
          </a:bodyPr>
          <a:lstStyle/>
          <a:p>
            <a:pPr>
              <a:spcBef>
                <a:spcPts val="0"/>
              </a:spcBef>
              <a:buNone/>
            </a:pPr>
            <a:r>
              <a:rPr lang="en" sz="2400">
                <a:latin typeface="Times New Roman"/>
                <a:ea typeface="Times New Roman"/>
                <a:cs typeface="Times New Roman"/>
                <a:sym typeface="Times New Roman"/>
              </a:rPr>
              <a:t>Presented by: Jennifer Chomko, Kaulana McCabe, Kassandra Ozoa, and Krystle Rasos</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lgn="ctr">
              <a:spcBef>
                <a:spcPts val="0"/>
              </a:spcBef>
              <a:buNone/>
            </a:pPr>
            <a:r>
              <a:rPr lang="en" sz="3000" b="1">
                <a:latin typeface="Times New Roman"/>
                <a:ea typeface="Times New Roman"/>
                <a:cs typeface="Times New Roman"/>
                <a:sym typeface="Times New Roman"/>
              </a:rPr>
              <a:t>Presumptive Eligibility Determinations</a:t>
            </a:r>
          </a:p>
        </p:txBody>
      </p:sp>
      <p:sp>
        <p:nvSpPr>
          <p:cNvPr id="135" name="Shape 135"/>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431800" rtl="0">
              <a:spcBef>
                <a:spcPts val="0"/>
              </a:spcBef>
              <a:buClr>
                <a:schemeClr val="lt1"/>
              </a:buClr>
              <a:buSzPct val="100000"/>
              <a:buFont typeface="Times New Roman"/>
              <a:buChar char="-"/>
            </a:pPr>
            <a:r>
              <a:rPr lang="en">
                <a:latin typeface="Times New Roman"/>
                <a:ea typeface="Times New Roman"/>
                <a:cs typeface="Times New Roman"/>
                <a:sym typeface="Times New Roman"/>
              </a:rPr>
              <a:t>Allows hospitals to determine a patient’s Medicaid eligibility. </a:t>
            </a:r>
          </a:p>
          <a:p>
            <a:pPr lvl="0" rtl="0">
              <a:spcBef>
                <a:spcPts val="0"/>
              </a:spcBef>
              <a:buNone/>
            </a:pPr>
            <a:endParaRPr>
              <a:latin typeface="Times New Roman"/>
              <a:ea typeface="Times New Roman"/>
              <a:cs typeface="Times New Roman"/>
              <a:sym typeface="Times New Roman"/>
            </a:endParaRPr>
          </a:p>
          <a:p>
            <a:pPr marL="457200" lvl="0" indent="-431800" rtl="0">
              <a:spcBef>
                <a:spcPts val="0"/>
              </a:spcBef>
              <a:buClr>
                <a:schemeClr val="lt1"/>
              </a:buClr>
              <a:buSzPct val="100000"/>
              <a:buFont typeface="Times New Roman"/>
              <a:buChar char="-"/>
            </a:pPr>
            <a:r>
              <a:rPr lang="en">
                <a:latin typeface="Times New Roman"/>
                <a:ea typeface="Times New Roman"/>
                <a:cs typeface="Times New Roman"/>
                <a:sym typeface="Times New Roman"/>
              </a:rPr>
              <a:t>Increases health care access for Medicaid beneficiaries.</a:t>
            </a:r>
          </a:p>
          <a:p>
            <a:pPr lvl="0" rtl="0">
              <a:spcBef>
                <a:spcPts val="0"/>
              </a:spcBef>
              <a:buNone/>
            </a:pPr>
            <a:endParaRPr>
              <a:latin typeface="Times New Roman"/>
              <a:ea typeface="Times New Roman"/>
              <a:cs typeface="Times New Roman"/>
              <a:sym typeface="Times New Roman"/>
            </a:endParaRPr>
          </a:p>
          <a:p>
            <a:pPr marL="457200" lvl="0" indent="-431800">
              <a:spcBef>
                <a:spcPts val="0"/>
              </a:spcBef>
              <a:buClr>
                <a:schemeClr val="lt1"/>
              </a:buClr>
              <a:buSzPct val="100000"/>
              <a:buFont typeface="Times New Roman"/>
              <a:buChar char="-"/>
            </a:pPr>
            <a:r>
              <a:rPr lang="en">
                <a:latin typeface="Times New Roman"/>
                <a:ea typeface="Times New Roman"/>
                <a:cs typeface="Times New Roman"/>
                <a:sym typeface="Times New Roman"/>
              </a:rPr>
              <a:t>Not required. </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lgn="ctr">
              <a:spcBef>
                <a:spcPts val="0"/>
              </a:spcBef>
              <a:buNone/>
            </a:pPr>
            <a:r>
              <a:rPr lang="en" b="1">
                <a:latin typeface="Times New Roman"/>
                <a:ea typeface="Times New Roman"/>
                <a:cs typeface="Times New Roman"/>
                <a:sym typeface="Times New Roman"/>
              </a:rPr>
              <a:t>Chronic Care Hospital Settings</a:t>
            </a:r>
          </a:p>
        </p:txBody>
      </p:sp>
      <p:sp>
        <p:nvSpPr>
          <p:cNvPr id="141" name="Shape 141"/>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0" indent="0" rtl="0">
              <a:spcBef>
                <a:spcPts val="0"/>
              </a:spcBef>
              <a:buNone/>
            </a:pPr>
            <a:r>
              <a:rPr lang="en" sz="2400" i="1">
                <a:latin typeface="Times New Roman"/>
                <a:ea typeface="Times New Roman"/>
                <a:cs typeface="Times New Roman"/>
                <a:sym typeface="Times New Roman"/>
              </a:rPr>
              <a:t>Sec. 3004</a:t>
            </a:r>
            <a:r>
              <a:rPr lang="en" sz="2400">
                <a:latin typeface="Times New Roman"/>
                <a:ea typeface="Times New Roman"/>
                <a:cs typeface="Times New Roman"/>
                <a:sym typeface="Times New Roman"/>
              </a:rPr>
              <a:t> Quality Reporting for Long Term Care Hospitals, Inpatient Rehabilitation Hospitals and Hospice Programs</a:t>
            </a:r>
          </a:p>
          <a:p>
            <a:pPr rtl="0">
              <a:spcBef>
                <a:spcPts val="0"/>
              </a:spcBef>
              <a:buNone/>
            </a:pPr>
            <a:endParaRPr sz="2400">
              <a:latin typeface="Times New Roman"/>
              <a:ea typeface="Times New Roman"/>
              <a:cs typeface="Times New Roman"/>
              <a:sym typeface="Times New Roman"/>
            </a:endParaRPr>
          </a:p>
          <a:p>
            <a:pPr rtl="0">
              <a:spcBef>
                <a:spcPts val="0"/>
              </a:spcBef>
              <a:buNone/>
            </a:pPr>
            <a:r>
              <a:rPr lang="en" sz="2400" i="1">
                <a:latin typeface="Times New Roman"/>
                <a:ea typeface="Times New Roman"/>
                <a:cs typeface="Times New Roman"/>
                <a:sym typeface="Times New Roman"/>
              </a:rPr>
              <a:t>Sec. 3005 </a:t>
            </a:r>
            <a:r>
              <a:rPr lang="en" sz="2400">
                <a:latin typeface="Times New Roman"/>
                <a:ea typeface="Times New Roman"/>
                <a:cs typeface="Times New Roman"/>
                <a:sym typeface="Times New Roman"/>
              </a:rPr>
              <a:t>Quality Care for PPS-Exempt Hospitals </a:t>
            </a:r>
          </a:p>
          <a:p>
            <a:pPr rtl="0">
              <a:spcBef>
                <a:spcPts val="0"/>
              </a:spcBef>
              <a:buNone/>
            </a:pPr>
            <a:endParaRPr sz="2400">
              <a:latin typeface="Times New Roman"/>
              <a:ea typeface="Times New Roman"/>
              <a:cs typeface="Times New Roman"/>
              <a:sym typeface="Times New Roman"/>
            </a:endParaRPr>
          </a:p>
          <a:p>
            <a:pPr rtl="0">
              <a:spcBef>
                <a:spcPts val="0"/>
              </a:spcBef>
              <a:buNone/>
            </a:pPr>
            <a:r>
              <a:rPr lang="en" sz="2400" i="1">
                <a:latin typeface="Times New Roman"/>
                <a:ea typeface="Times New Roman"/>
                <a:cs typeface="Times New Roman"/>
                <a:sym typeface="Times New Roman"/>
              </a:rPr>
              <a:t>Sec. 3006 </a:t>
            </a:r>
            <a:r>
              <a:rPr lang="en" sz="2400">
                <a:latin typeface="Times New Roman"/>
                <a:ea typeface="Times New Roman"/>
                <a:cs typeface="Times New Roman"/>
                <a:sym typeface="Times New Roman"/>
              </a:rPr>
              <a:t>Plans for a Value-Based Purchasing Program for Skilled Nursing Facilities and Home Health Agencies</a:t>
            </a:r>
          </a:p>
          <a:p>
            <a:pPr rtl="0">
              <a:spcBef>
                <a:spcPts val="0"/>
              </a:spcBef>
              <a:buNone/>
            </a:pPr>
            <a:endParaRPr sz="1800"/>
          </a:p>
          <a:p>
            <a:pPr rtl="0">
              <a:spcBef>
                <a:spcPts val="0"/>
              </a:spcBef>
              <a:buNone/>
            </a:pPr>
            <a:endParaRPr sz="1800"/>
          </a:p>
          <a:p>
            <a:pPr rtl="0">
              <a:spcBef>
                <a:spcPts val="0"/>
              </a:spcBef>
              <a:buNone/>
            </a:pPr>
            <a:endParaRPr sz="1800"/>
          </a:p>
          <a:p>
            <a:pPr>
              <a:spcBef>
                <a:spcPts val="0"/>
              </a:spcBef>
              <a:buNone/>
            </a:pPr>
            <a:endParaRPr sz="1800"/>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b="1">
                <a:latin typeface="Times New Roman"/>
                <a:ea typeface="Times New Roman"/>
                <a:cs typeface="Times New Roman"/>
                <a:sym typeface="Times New Roman"/>
              </a:rPr>
              <a:t>Duties of Hospital Social Workers</a:t>
            </a:r>
          </a:p>
        </p:txBody>
      </p:sp>
      <p:sp>
        <p:nvSpPr>
          <p:cNvPr id="147" name="Shape 147"/>
          <p:cNvSpPr txBox="1">
            <a:spLocks noGrp="1"/>
          </p:cNvSpPr>
          <p:nvPr>
            <p:ph type="body" idx="1"/>
          </p:nvPr>
        </p:nvSpPr>
        <p:spPr>
          <a:xfrm>
            <a:off x="457200" y="1200150"/>
            <a:ext cx="4038599" cy="3630300"/>
          </a:xfrm>
          <a:prstGeom prst="rect">
            <a:avLst/>
          </a:prstGeom>
        </p:spPr>
        <p:txBody>
          <a:bodyPr lIns="91425" tIns="91425" rIns="91425" bIns="91425" anchor="t" anchorCtr="0">
            <a:noAutofit/>
          </a:bodyPr>
          <a:lstStyle/>
          <a:p>
            <a:pPr marL="457200" lvl="0" indent="-361950" rtl="0">
              <a:spcBef>
                <a:spcPts val="0"/>
              </a:spcBef>
              <a:buClr>
                <a:schemeClr val="lt1"/>
              </a:buClr>
              <a:buSzPct val="100000"/>
              <a:buFont typeface="Arial"/>
              <a:buChar char="●"/>
            </a:pPr>
            <a:r>
              <a:rPr lang="en" sz="2100">
                <a:latin typeface="Times New Roman"/>
                <a:ea typeface="Times New Roman"/>
                <a:cs typeface="Times New Roman"/>
                <a:sym typeface="Times New Roman"/>
              </a:rPr>
              <a:t>Screening and case finding</a:t>
            </a:r>
          </a:p>
          <a:p>
            <a:pPr marL="457200" lvl="0" indent="-361950" rtl="0">
              <a:spcBef>
                <a:spcPts val="0"/>
              </a:spcBef>
              <a:buClr>
                <a:schemeClr val="lt1"/>
              </a:buClr>
              <a:buSzPct val="100000"/>
              <a:buFont typeface="Arial"/>
              <a:buChar char="●"/>
            </a:pPr>
            <a:r>
              <a:rPr lang="en" sz="2100">
                <a:latin typeface="Times New Roman"/>
                <a:ea typeface="Times New Roman"/>
                <a:cs typeface="Times New Roman"/>
                <a:sym typeface="Times New Roman"/>
              </a:rPr>
              <a:t>Crisis intervention &amp; bereavement</a:t>
            </a:r>
          </a:p>
          <a:p>
            <a:pPr marL="457200" lvl="0" indent="-361950" rtl="0">
              <a:spcBef>
                <a:spcPts val="0"/>
              </a:spcBef>
              <a:buClr>
                <a:schemeClr val="lt1"/>
              </a:buClr>
              <a:buSzPct val="100000"/>
              <a:buFont typeface="Arial"/>
              <a:buChar char="●"/>
            </a:pPr>
            <a:r>
              <a:rPr lang="en" sz="2100">
                <a:latin typeface="Times New Roman"/>
                <a:ea typeface="Times New Roman"/>
                <a:cs typeface="Times New Roman"/>
                <a:sym typeface="Times New Roman"/>
              </a:rPr>
              <a:t>Psychosocial assessment and intervention </a:t>
            </a:r>
          </a:p>
          <a:p>
            <a:pPr marL="457200" lvl="0" indent="-361950" rtl="0">
              <a:spcBef>
                <a:spcPts val="0"/>
              </a:spcBef>
              <a:buClr>
                <a:schemeClr val="lt1"/>
              </a:buClr>
              <a:buSzPct val="100000"/>
              <a:buFont typeface="Arial"/>
              <a:buChar char="●"/>
            </a:pPr>
            <a:r>
              <a:rPr lang="en" sz="2100">
                <a:latin typeface="Times New Roman"/>
                <a:ea typeface="Times New Roman"/>
                <a:cs typeface="Times New Roman"/>
                <a:sym typeface="Times New Roman"/>
              </a:rPr>
              <a:t>Brief counseling and group work</a:t>
            </a:r>
          </a:p>
          <a:p>
            <a:pPr marL="457200" lvl="0" indent="-361950" rtl="0">
              <a:spcBef>
                <a:spcPts val="0"/>
              </a:spcBef>
              <a:buClr>
                <a:schemeClr val="lt1"/>
              </a:buClr>
              <a:buSzPct val="100000"/>
              <a:buFont typeface="Arial"/>
              <a:buChar char="●"/>
            </a:pPr>
            <a:r>
              <a:rPr lang="en" sz="2100">
                <a:latin typeface="Times New Roman"/>
                <a:ea typeface="Times New Roman"/>
                <a:cs typeface="Times New Roman"/>
                <a:sym typeface="Times New Roman"/>
              </a:rPr>
              <a:t>Documentation and record-keeping</a:t>
            </a:r>
          </a:p>
          <a:p>
            <a:pPr lvl="0" rtl="0">
              <a:spcBef>
                <a:spcPts val="0"/>
              </a:spcBef>
              <a:buNone/>
            </a:pPr>
            <a:endParaRPr sz="1800"/>
          </a:p>
        </p:txBody>
      </p:sp>
      <p:sp>
        <p:nvSpPr>
          <p:cNvPr id="148" name="Shape 148"/>
          <p:cNvSpPr txBox="1">
            <a:spLocks noGrp="1"/>
          </p:cNvSpPr>
          <p:nvPr>
            <p:ph type="body" idx="2"/>
          </p:nvPr>
        </p:nvSpPr>
        <p:spPr>
          <a:xfrm>
            <a:off x="4648200" y="1200150"/>
            <a:ext cx="4038599" cy="3630300"/>
          </a:xfrm>
          <a:prstGeom prst="rect">
            <a:avLst/>
          </a:prstGeom>
        </p:spPr>
        <p:txBody>
          <a:bodyPr lIns="91425" tIns="91425" rIns="91425" bIns="91425" anchor="t" anchorCtr="0">
            <a:noAutofit/>
          </a:bodyPr>
          <a:lstStyle/>
          <a:p>
            <a:pPr marL="457200" lvl="0" indent="-361950" rtl="0">
              <a:spcBef>
                <a:spcPts val="0"/>
              </a:spcBef>
              <a:buClr>
                <a:schemeClr val="lt1"/>
              </a:buClr>
              <a:buSzPct val="100000"/>
              <a:buFont typeface="Arial"/>
              <a:buChar char="●"/>
            </a:pPr>
            <a:r>
              <a:rPr lang="en" sz="2100">
                <a:latin typeface="Times New Roman"/>
                <a:ea typeface="Times New Roman"/>
                <a:cs typeface="Times New Roman"/>
                <a:sym typeface="Times New Roman"/>
              </a:rPr>
              <a:t>Discharge planning and case management</a:t>
            </a:r>
          </a:p>
          <a:p>
            <a:pPr marL="457200" lvl="0" indent="-361950" rtl="0">
              <a:spcBef>
                <a:spcPts val="0"/>
              </a:spcBef>
              <a:buClr>
                <a:schemeClr val="lt1"/>
              </a:buClr>
              <a:buSzPct val="100000"/>
              <a:buFont typeface="Arial"/>
              <a:buChar char="●"/>
            </a:pPr>
            <a:r>
              <a:rPr lang="en" sz="2100">
                <a:latin typeface="Times New Roman"/>
                <a:ea typeface="Times New Roman"/>
                <a:cs typeface="Times New Roman"/>
                <a:sym typeface="Times New Roman"/>
              </a:rPr>
              <a:t>Post-discharge follow-up and outreach </a:t>
            </a:r>
          </a:p>
          <a:p>
            <a:pPr marL="457200" lvl="0" indent="-361950" rtl="0">
              <a:spcBef>
                <a:spcPts val="0"/>
              </a:spcBef>
              <a:buClr>
                <a:schemeClr val="lt1"/>
              </a:buClr>
              <a:buSzPct val="100000"/>
              <a:buFont typeface="Arial"/>
              <a:buChar char="●"/>
            </a:pPr>
            <a:r>
              <a:rPr lang="en" sz="2100">
                <a:latin typeface="Times New Roman"/>
                <a:ea typeface="Times New Roman"/>
                <a:cs typeface="Times New Roman"/>
                <a:sym typeface="Times New Roman"/>
              </a:rPr>
              <a:t>Emergency services </a:t>
            </a:r>
          </a:p>
          <a:p>
            <a:pPr marL="457200" lvl="0" indent="-361950">
              <a:spcBef>
                <a:spcPts val="0"/>
              </a:spcBef>
              <a:buClr>
                <a:schemeClr val="lt1"/>
              </a:buClr>
              <a:buSzPct val="100000"/>
              <a:buFont typeface="Arial"/>
              <a:buChar char="●"/>
            </a:pPr>
            <a:r>
              <a:rPr lang="en" sz="2100">
                <a:latin typeface="Times New Roman"/>
                <a:ea typeface="Times New Roman"/>
                <a:cs typeface="Times New Roman"/>
                <a:sym typeface="Times New Roman"/>
              </a:rPr>
              <a:t>Inter-professional collaboration and advocacy </a:t>
            </a: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sz="2800" b="1">
                <a:latin typeface="Times New Roman"/>
                <a:ea typeface="Times New Roman"/>
                <a:cs typeface="Times New Roman"/>
                <a:sym typeface="Times New Roman"/>
              </a:rPr>
              <a:t>ACA &amp; Duties of Hospital Social Workers </a:t>
            </a:r>
          </a:p>
        </p:txBody>
      </p:sp>
      <p:sp>
        <p:nvSpPr>
          <p:cNvPr id="154" name="Shape 154"/>
          <p:cNvSpPr txBox="1">
            <a:spLocks noGrp="1"/>
          </p:cNvSpPr>
          <p:nvPr>
            <p:ph type="body" idx="1"/>
          </p:nvPr>
        </p:nvSpPr>
        <p:spPr>
          <a:xfrm>
            <a:off x="356100" y="1121000"/>
            <a:ext cx="8044800" cy="3775499"/>
          </a:xfrm>
          <a:prstGeom prst="rect">
            <a:avLst/>
          </a:prstGeom>
        </p:spPr>
        <p:txBody>
          <a:bodyPr lIns="91425" tIns="91425" rIns="91425" bIns="91425" anchor="t" anchorCtr="0">
            <a:noAutofit/>
          </a:bodyPr>
          <a:lstStyle/>
          <a:p>
            <a:pPr marL="457200" lvl="0" indent="-381000" rtl="0">
              <a:spcBef>
                <a:spcPts val="0"/>
              </a:spcBef>
              <a:buClr>
                <a:schemeClr val="lt1"/>
              </a:buClr>
              <a:buSzPct val="100000"/>
              <a:buFont typeface="Arial"/>
              <a:buChar char="●"/>
            </a:pPr>
            <a:r>
              <a:rPr lang="en" sz="2400">
                <a:latin typeface="Times New Roman"/>
                <a:ea typeface="Times New Roman"/>
                <a:cs typeface="Times New Roman"/>
                <a:sym typeface="Times New Roman"/>
              </a:rPr>
              <a:t>Every state has a Essential Health Benefits (EHB) package which is a part of the ACA. </a:t>
            </a:r>
          </a:p>
          <a:p>
            <a:pPr marL="457200" lvl="0" indent="-381000" rtl="0">
              <a:spcBef>
                <a:spcPts val="0"/>
              </a:spcBef>
              <a:buClr>
                <a:schemeClr val="lt1"/>
              </a:buClr>
              <a:buSzPct val="100000"/>
              <a:buFont typeface="Arial"/>
              <a:buChar char="●"/>
            </a:pPr>
            <a:r>
              <a:rPr lang="en" sz="2400">
                <a:latin typeface="Times New Roman"/>
                <a:ea typeface="Times New Roman"/>
                <a:cs typeface="Times New Roman"/>
                <a:sym typeface="Times New Roman"/>
              </a:rPr>
              <a:t>Social workers need to make sure that their state’s EHB acknowledges people with chronic disease, disabilities, and other health issues. </a:t>
            </a:r>
          </a:p>
          <a:p>
            <a:pPr marL="457200" lvl="0" indent="-381000">
              <a:spcBef>
                <a:spcPts val="0"/>
              </a:spcBef>
              <a:buClr>
                <a:schemeClr val="lt1"/>
              </a:buClr>
              <a:buSzPct val="100000"/>
              <a:buFont typeface="Arial"/>
              <a:buChar char="●"/>
            </a:pPr>
            <a:r>
              <a:rPr lang="en" sz="2400">
                <a:latin typeface="Times New Roman"/>
                <a:ea typeface="Times New Roman"/>
                <a:cs typeface="Times New Roman"/>
                <a:sym typeface="Times New Roman"/>
              </a:rPr>
              <a:t>Social workers need to be well educated on their state’s EHB and advocate for the people in need because there may be a shortcomings. </a:t>
            </a: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342753"/>
            <a:ext cx="6879600" cy="857400"/>
          </a:xfrm>
          <a:prstGeom prst="rect">
            <a:avLst/>
          </a:prstGeom>
        </p:spPr>
        <p:txBody>
          <a:bodyPr lIns="91425" tIns="91425" rIns="91425" bIns="91425" anchor="b" anchorCtr="0">
            <a:noAutofit/>
          </a:bodyPr>
          <a:lstStyle/>
          <a:p>
            <a:pPr>
              <a:spcBef>
                <a:spcPts val="0"/>
              </a:spcBef>
              <a:buNone/>
            </a:pPr>
            <a:r>
              <a:rPr lang="en" sz="3000" b="1">
                <a:latin typeface="Times New Roman"/>
                <a:ea typeface="Times New Roman"/>
                <a:cs typeface="Times New Roman"/>
                <a:sym typeface="Times New Roman"/>
              </a:rPr>
              <a:t>Health Care Reform and the Role of Hospital Social Workers</a:t>
            </a:r>
          </a:p>
        </p:txBody>
      </p:sp>
      <p:sp>
        <p:nvSpPr>
          <p:cNvPr id="160" name="Shape 160"/>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spcBef>
                <a:spcPts val="0"/>
              </a:spcBef>
              <a:buClr>
                <a:schemeClr val="dk1"/>
              </a:buClr>
              <a:buSzPct val="45833"/>
              <a:buFont typeface="Arial"/>
              <a:buNone/>
            </a:pPr>
            <a:r>
              <a:rPr lang="en" sz="2400" i="1">
                <a:latin typeface="Times New Roman"/>
                <a:ea typeface="Times New Roman"/>
                <a:cs typeface="Times New Roman"/>
                <a:sym typeface="Times New Roman"/>
              </a:rPr>
              <a:t>“Social workers are specifically noted in </a:t>
            </a:r>
          </a:p>
          <a:p>
            <a:pPr lvl="0" rtl="0">
              <a:spcBef>
                <a:spcPts val="0"/>
              </a:spcBef>
              <a:buClr>
                <a:schemeClr val="dk1"/>
              </a:buClr>
              <a:buSzPct val="45833"/>
              <a:buFont typeface="Arial"/>
              <a:buNone/>
            </a:pPr>
            <a:r>
              <a:rPr lang="en" sz="2400" i="1">
                <a:latin typeface="Times New Roman"/>
                <a:ea typeface="Times New Roman"/>
                <a:cs typeface="Times New Roman"/>
                <a:sym typeface="Times New Roman"/>
              </a:rPr>
              <a:t>the Act as interdisciplinary team members, to support the medical home concept (section 3502) and area health </a:t>
            </a:r>
          </a:p>
          <a:p>
            <a:pPr lvl="0" rtl="0">
              <a:spcBef>
                <a:spcPts val="0"/>
              </a:spcBef>
              <a:buNone/>
            </a:pPr>
            <a:r>
              <a:rPr lang="en" sz="2400" i="1">
                <a:latin typeface="Times New Roman"/>
                <a:ea typeface="Times New Roman"/>
                <a:cs typeface="Times New Roman"/>
                <a:sym typeface="Times New Roman"/>
              </a:rPr>
              <a:t>education centers (AHECs). The law names social work health care participation with persons across the lifespan.”</a:t>
            </a:r>
          </a:p>
          <a:p>
            <a:pPr lvl="0" rtl="0">
              <a:spcBef>
                <a:spcPts val="0"/>
              </a:spcBef>
              <a:buNone/>
            </a:pPr>
            <a:endParaRPr sz="2400">
              <a:latin typeface="Times New Roman"/>
              <a:ea typeface="Times New Roman"/>
              <a:cs typeface="Times New Roman"/>
              <a:sym typeface="Times New Roman"/>
            </a:endParaRPr>
          </a:p>
          <a:p>
            <a:pPr lvl="0" rtl="0">
              <a:spcBef>
                <a:spcPts val="0"/>
              </a:spcBef>
              <a:buClr>
                <a:schemeClr val="dk1"/>
              </a:buClr>
              <a:buSzPct val="61111"/>
              <a:buFont typeface="Arial"/>
              <a:buNone/>
            </a:pPr>
            <a:r>
              <a:rPr lang="en" sz="1800">
                <a:latin typeface="Times New Roman"/>
                <a:ea typeface="Times New Roman"/>
                <a:cs typeface="Times New Roman"/>
                <a:sym typeface="Times New Roman"/>
              </a:rPr>
              <a:t>Medical home concept: Inclusive of physical and behavioral </a:t>
            </a:r>
          </a:p>
          <a:p>
            <a:pPr lvl="0" rtl="0">
              <a:spcBef>
                <a:spcPts val="0"/>
              </a:spcBef>
              <a:buClr>
                <a:schemeClr val="dk1"/>
              </a:buClr>
              <a:buSzPct val="61111"/>
              <a:buFont typeface="Arial"/>
              <a:buNone/>
            </a:pPr>
            <a:r>
              <a:rPr lang="en" sz="1800">
                <a:latin typeface="Times New Roman"/>
                <a:ea typeface="Times New Roman"/>
                <a:cs typeface="Times New Roman"/>
                <a:sym typeface="Times New Roman"/>
              </a:rPr>
              <a:t>health care needs. Patient-centered primary care. </a:t>
            </a:r>
          </a:p>
          <a:p>
            <a:pPr lvl="0" rtl="0">
              <a:spcBef>
                <a:spcPts val="0"/>
              </a:spcBef>
              <a:buClr>
                <a:schemeClr val="dk1"/>
              </a:buClr>
              <a:buSzPct val="61111"/>
              <a:buFont typeface="Arial"/>
              <a:buNone/>
            </a:pPr>
            <a:r>
              <a:rPr lang="en" sz="1800">
                <a:latin typeface="Times New Roman"/>
                <a:ea typeface="Times New Roman"/>
                <a:cs typeface="Times New Roman"/>
                <a:sym typeface="Times New Roman"/>
              </a:rPr>
              <a:t>Acknowledge disparities in social, behavioral, and</a:t>
            </a:r>
          </a:p>
          <a:p>
            <a:pPr lvl="0" rtl="0">
              <a:spcBef>
                <a:spcPts val="0"/>
              </a:spcBef>
              <a:buClr>
                <a:schemeClr val="dk1"/>
              </a:buClr>
              <a:buSzPct val="61111"/>
              <a:buFont typeface="Arial"/>
              <a:buNone/>
            </a:pPr>
            <a:r>
              <a:rPr lang="en" sz="1800">
                <a:latin typeface="Times New Roman"/>
                <a:ea typeface="Times New Roman"/>
                <a:cs typeface="Times New Roman"/>
                <a:sym typeface="Times New Roman"/>
              </a:rPr>
              <a:t>physical environments. </a:t>
            </a:r>
          </a:p>
          <a:p>
            <a:pPr>
              <a:spcBef>
                <a:spcPts val="0"/>
              </a:spcBef>
              <a:buNone/>
            </a:pPr>
            <a:endParaRPr sz="1800">
              <a:latin typeface="Calibri"/>
              <a:ea typeface="Calibri"/>
              <a:cs typeface="Calibri"/>
              <a:sym typeface="Calibri"/>
            </a:endParaRPr>
          </a:p>
        </p:txBody>
      </p:sp>
      <p:pic>
        <p:nvPicPr>
          <p:cNvPr id="161" name="Shape 161"/>
          <p:cNvPicPr preferRelativeResize="0"/>
          <p:nvPr/>
        </p:nvPicPr>
        <p:blipFill>
          <a:blip r:embed="rId3">
            <a:alphaModFix/>
          </a:blip>
          <a:stretch>
            <a:fillRect/>
          </a:stretch>
        </p:blipFill>
        <p:spPr>
          <a:xfrm>
            <a:off x="6308125" y="3219200"/>
            <a:ext cx="2612899" cy="1741950"/>
          </a:xfrm>
          <a:prstGeom prst="rect">
            <a:avLst/>
          </a:prstGeom>
          <a:noFill/>
          <a:ln>
            <a:noFill/>
          </a:ln>
        </p:spPr>
      </p:pic>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188550" y="342750"/>
            <a:ext cx="6902099" cy="857400"/>
          </a:xfrm>
          <a:prstGeom prst="rect">
            <a:avLst/>
          </a:prstGeom>
        </p:spPr>
        <p:txBody>
          <a:bodyPr lIns="91425" tIns="91425" rIns="91425" bIns="91425" anchor="b" anchorCtr="0">
            <a:noAutofit/>
          </a:bodyPr>
          <a:lstStyle/>
          <a:p>
            <a:pPr>
              <a:spcBef>
                <a:spcPts val="0"/>
              </a:spcBef>
              <a:buNone/>
            </a:pPr>
            <a:r>
              <a:rPr lang="en" sz="3000" b="1">
                <a:latin typeface="Times New Roman"/>
                <a:ea typeface="Times New Roman"/>
                <a:cs typeface="Times New Roman"/>
                <a:sym typeface="Times New Roman"/>
              </a:rPr>
              <a:t>Social Workers Role in Health Care Reform? </a:t>
            </a:r>
          </a:p>
        </p:txBody>
      </p:sp>
      <p:sp>
        <p:nvSpPr>
          <p:cNvPr id="167" name="Shape 167"/>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419100" rtl="0">
              <a:spcBef>
                <a:spcPts val="0"/>
              </a:spcBef>
              <a:buClr>
                <a:schemeClr val="lt1"/>
              </a:buClr>
              <a:buSzPct val="100000"/>
              <a:buFont typeface="Arial"/>
              <a:buChar char="●"/>
            </a:pPr>
            <a:r>
              <a:rPr lang="en" sz="3000">
                <a:latin typeface="Times New Roman"/>
                <a:ea typeface="Times New Roman"/>
                <a:cs typeface="Times New Roman"/>
                <a:sym typeface="Times New Roman"/>
              </a:rPr>
              <a:t>Person-in-Environment and Strengths-Based</a:t>
            </a:r>
          </a:p>
          <a:p>
            <a:pPr lvl="0" rtl="0">
              <a:spcBef>
                <a:spcPts val="0"/>
              </a:spcBef>
              <a:buNone/>
            </a:pPr>
            <a:r>
              <a:rPr lang="en" sz="3000">
                <a:latin typeface="Times New Roman"/>
                <a:ea typeface="Times New Roman"/>
                <a:cs typeface="Times New Roman"/>
                <a:sym typeface="Times New Roman"/>
              </a:rPr>
              <a:t> </a:t>
            </a:r>
          </a:p>
          <a:p>
            <a:pPr marL="457200" lvl="0" indent="-419100" rtl="0">
              <a:spcBef>
                <a:spcPts val="0"/>
              </a:spcBef>
              <a:buClr>
                <a:schemeClr val="lt1"/>
              </a:buClr>
              <a:buSzPct val="100000"/>
              <a:buFont typeface="Arial"/>
              <a:buChar char="●"/>
            </a:pPr>
            <a:r>
              <a:rPr lang="en" sz="3000">
                <a:latin typeface="Times New Roman"/>
                <a:ea typeface="Times New Roman"/>
                <a:cs typeface="Times New Roman"/>
                <a:sym typeface="Times New Roman"/>
              </a:rPr>
              <a:t>Development across the lifespan </a:t>
            </a:r>
          </a:p>
          <a:p>
            <a:pPr lvl="0" rtl="0">
              <a:spcBef>
                <a:spcPts val="0"/>
              </a:spcBef>
              <a:buNone/>
            </a:pPr>
            <a:endParaRPr sz="3000">
              <a:latin typeface="Times New Roman"/>
              <a:ea typeface="Times New Roman"/>
              <a:cs typeface="Times New Roman"/>
              <a:sym typeface="Times New Roman"/>
            </a:endParaRPr>
          </a:p>
          <a:p>
            <a:pPr marL="457200" lvl="0" indent="-419100" rtl="0">
              <a:spcBef>
                <a:spcPts val="0"/>
              </a:spcBef>
              <a:buClr>
                <a:schemeClr val="lt1"/>
              </a:buClr>
              <a:buSzPct val="100000"/>
              <a:buFont typeface="Arial"/>
              <a:buChar char="●"/>
            </a:pPr>
            <a:r>
              <a:rPr lang="en" sz="3000">
                <a:latin typeface="Times New Roman"/>
                <a:ea typeface="Times New Roman"/>
                <a:cs typeface="Times New Roman"/>
                <a:sym typeface="Times New Roman"/>
              </a:rPr>
              <a:t>Population &amp; Individual View</a:t>
            </a:r>
          </a:p>
          <a:p>
            <a:pPr lvl="0" rtl="0">
              <a:spcBef>
                <a:spcPts val="0"/>
              </a:spcBef>
              <a:buNone/>
            </a:pPr>
            <a:endParaRPr sz="3000">
              <a:latin typeface="Times New Roman"/>
              <a:ea typeface="Times New Roman"/>
              <a:cs typeface="Times New Roman"/>
              <a:sym typeface="Times New Roman"/>
            </a:endParaRPr>
          </a:p>
          <a:p>
            <a:pPr marL="457200" lvl="0" indent="-419100" rtl="0">
              <a:spcBef>
                <a:spcPts val="0"/>
              </a:spcBef>
              <a:buClr>
                <a:schemeClr val="lt1"/>
              </a:buClr>
              <a:buSzPct val="100000"/>
              <a:buFont typeface="Arial"/>
              <a:buChar char="●"/>
            </a:pPr>
            <a:r>
              <a:rPr lang="en" sz="3000">
                <a:latin typeface="Times New Roman"/>
                <a:ea typeface="Times New Roman"/>
                <a:cs typeface="Times New Roman"/>
                <a:sym typeface="Times New Roman"/>
              </a:rPr>
              <a:t>Equity and Social Justice </a:t>
            </a:r>
          </a:p>
          <a:p>
            <a:pPr lvl="0" rtl="0">
              <a:spcBef>
                <a:spcPts val="0"/>
              </a:spcBef>
              <a:buNone/>
            </a:pPr>
            <a:endParaRPr sz="2400">
              <a:latin typeface="Calibri"/>
              <a:ea typeface="Calibri"/>
              <a:cs typeface="Calibri"/>
              <a:sym typeface="Calibri"/>
            </a:endParaRPr>
          </a:p>
          <a:p>
            <a:pPr lvl="0">
              <a:spcBef>
                <a:spcPts val="0"/>
              </a:spcBef>
              <a:buNone/>
            </a:pPr>
            <a:endParaRPr>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457200" y="1200150"/>
            <a:ext cx="7882799" cy="3630300"/>
          </a:xfrm>
          <a:prstGeom prst="rect">
            <a:avLst/>
          </a:prstGeom>
        </p:spPr>
        <p:txBody>
          <a:bodyPr lIns="91425" tIns="91425" rIns="91425" bIns="91425" anchor="t" anchorCtr="0">
            <a:noAutofit/>
          </a:bodyPr>
          <a:lstStyle/>
          <a:p>
            <a:pPr marL="457200" lvl="0" indent="-419100" algn="r" rtl="0">
              <a:spcBef>
                <a:spcPts val="0"/>
              </a:spcBef>
              <a:buClr>
                <a:schemeClr val="lt1"/>
              </a:buClr>
              <a:buSzPct val="100000"/>
              <a:buFont typeface="Arial"/>
              <a:buChar char="●"/>
            </a:pPr>
            <a:r>
              <a:rPr lang="en" sz="3000">
                <a:latin typeface="Times New Roman"/>
                <a:ea typeface="Times New Roman"/>
                <a:cs typeface="Times New Roman"/>
                <a:sym typeface="Times New Roman"/>
              </a:rPr>
              <a:t>Preventative, client-involved, community support, case management model </a:t>
            </a:r>
          </a:p>
          <a:p>
            <a:pPr lvl="0" algn="r" rtl="0">
              <a:spcBef>
                <a:spcPts val="0"/>
              </a:spcBef>
              <a:buNone/>
            </a:pPr>
            <a:endParaRPr sz="3000">
              <a:latin typeface="Times New Roman"/>
              <a:ea typeface="Times New Roman"/>
              <a:cs typeface="Times New Roman"/>
              <a:sym typeface="Times New Roman"/>
            </a:endParaRPr>
          </a:p>
          <a:p>
            <a:pPr marL="457200" lvl="0" indent="-419100" algn="r" rtl="0">
              <a:spcBef>
                <a:spcPts val="0"/>
              </a:spcBef>
              <a:buClr>
                <a:schemeClr val="lt1"/>
              </a:buClr>
              <a:buSzPct val="100000"/>
              <a:buFont typeface="Arial"/>
              <a:buChar char="●"/>
            </a:pPr>
            <a:r>
              <a:rPr lang="en" sz="3000">
                <a:latin typeface="Times New Roman"/>
                <a:ea typeface="Times New Roman"/>
                <a:cs typeface="Times New Roman"/>
                <a:sym typeface="Times New Roman"/>
              </a:rPr>
              <a:t>Trained to work with families and communities </a:t>
            </a:r>
          </a:p>
          <a:p>
            <a:pPr lvl="0" algn="r" rtl="0">
              <a:spcBef>
                <a:spcPts val="0"/>
              </a:spcBef>
              <a:buNone/>
            </a:pPr>
            <a:endParaRPr sz="3000">
              <a:latin typeface="Times New Roman"/>
              <a:ea typeface="Times New Roman"/>
              <a:cs typeface="Times New Roman"/>
              <a:sym typeface="Times New Roman"/>
            </a:endParaRPr>
          </a:p>
          <a:p>
            <a:pPr marL="457200" lvl="0" indent="-419100" algn="r">
              <a:spcBef>
                <a:spcPts val="0"/>
              </a:spcBef>
              <a:buClr>
                <a:schemeClr val="lt1"/>
              </a:buClr>
              <a:buSzPct val="100000"/>
              <a:buFont typeface="Arial"/>
              <a:buChar char="●"/>
            </a:pPr>
            <a:r>
              <a:rPr lang="en" sz="3000">
                <a:latin typeface="Times New Roman"/>
                <a:ea typeface="Times New Roman"/>
                <a:cs typeface="Times New Roman"/>
                <a:sym typeface="Times New Roman"/>
              </a:rPr>
              <a:t>“Starting where the client is” </a:t>
            </a:r>
          </a:p>
        </p:txBody>
      </p:sp>
      <p:sp>
        <p:nvSpPr>
          <p:cNvPr id="173" name="Shape 173"/>
          <p:cNvSpPr txBox="1">
            <a:spLocks noGrp="1"/>
          </p:cNvSpPr>
          <p:nvPr>
            <p:ph type="title"/>
          </p:nvPr>
        </p:nvSpPr>
        <p:spPr>
          <a:xfrm>
            <a:off x="170900" y="278025"/>
            <a:ext cx="6919800" cy="857400"/>
          </a:xfrm>
          <a:prstGeom prst="rect">
            <a:avLst/>
          </a:prstGeom>
        </p:spPr>
        <p:txBody>
          <a:bodyPr lIns="91425" tIns="91425" rIns="91425" bIns="91425" anchor="b" anchorCtr="0">
            <a:noAutofit/>
          </a:bodyPr>
          <a:lstStyle/>
          <a:p>
            <a:pPr lvl="0" rtl="0">
              <a:spcBef>
                <a:spcPts val="0"/>
              </a:spcBef>
              <a:buNone/>
            </a:pPr>
            <a:r>
              <a:rPr lang="en" sz="3000" b="1">
                <a:latin typeface="Times New Roman"/>
                <a:ea typeface="Times New Roman"/>
                <a:cs typeface="Times New Roman"/>
                <a:sym typeface="Times New Roman"/>
              </a:rPr>
              <a:t>Social Workers Role in Health Care Reform? </a:t>
            </a:r>
          </a:p>
        </p:txBody>
      </p:sp>
      <p:pic>
        <p:nvPicPr>
          <p:cNvPr id="174" name="Shape 174"/>
          <p:cNvPicPr preferRelativeResize="0"/>
          <p:nvPr/>
        </p:nvPicPr>
        <p:blipFill>
          <a:blip r:embed="rId3">
            <a:alphaModFix/>
          </a:blip>
          <a:stretch>
            <a:fillRect/>
          </a:stretch>
        </p:blipFill>
        <p:spPr>
          <a:xfrm>
            <a:off x="264850" y="3294675"/>
            <a:ext cx="2849449" cy="1589449"/>
          </a:xfrm>
          <a:prstGeom prst="rect">
            <a:avLst/>
          </a:prstGeom>
          <a:noFill/>
          <a:ln>
            <a:noFill/>
          </a:ln>
        </p:spPr>
      </p:pic>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sz="3000" b="1">
                <a:latin typeface="Times New Roman"/>
                <a:ea typeface="Times New Roman"/>
                <a:cs typeface="Times New Roman"/>
                <a:sym typeface="Times New Roman"/>
              </a:rPr>
              <a:t>Challenges in Health Care Reform for Hospital Social Work in the U.S.</a:t>
            </a:r>
          </a:p>
        </p:txBody>
      </p:sp>
      <p:sp>
        <p:nvSpPr>
          <p:cNvPr id="180" name="Shape 180"/>
          <p:cNvSpPr txBox="1">
            <a:spLocks noGrp="1"/>
          </p:cNvSpPr>
          <p:nvPr>
            <p:ph type="body" idx="1"/>
          </p:nvPr>
        </p:nvSpPr>
        <p:spPr>
          <a:xfrm>
            <a:off x="316275" y="1063375"/>
            <a:ext cx="8229600" cy="3427200"/>
          </a:xfrm>
          <a:prstGeom prst="rect">
            <a:avLst/>
          </a:prstGeom>
        </p:spPr>
        <p:txBody>
          <a:bodyPr lIns="91425" tIns="91425" rIns="91425" bIns="91425" anchor="t" anchorCtr="0">
            <a:noAutofit/>
          </a:bodyPr>
          <a:lstStyle/>
          <a:p>
            <a:pPr marL="457200" lvl="0" indent="-381000" rtl="0">
              <a:lnSpc>
                <a:spcPct val="100000"/>
              </a:lnSpc>
              <a:spcBef>
                <a:spcPts val="0"/>
              </a:spcBef>
              <a:buClr>
                <a:schemeClr val="lt1"/>
              </a:buClr>
              <a:buSzPct val="100000"/>
              <a:buFont typeface="Arial"/>
              <a:buChar char="●"/>
            </a:pPr>
            <a:r>
              <a:rPr lang="en" sz="2400">
                <a:latin typeface="Times New Roman"/>
                <a:ea typeface="Times New Roman"/>
                <a:cs typeface="Times New Roman"/>
                <a:sym typeface="Times New Roman"/>
              </a:rPr>
              <a:t>Efficacy of medical and biopsychosocial models </a:t>
            </a:r>
          </a:p>
          <a:p>
            <a:pPr lvl="0" rtl="0">
              <a:lnSpc>
                <a:spcPct val="100000"/>
              </a:lnSpc>
              <a:spcBef>
                <a:spcPts val="0"/>
              </a:spcBef>
              <a:buNone/>
            </a:pPr>
            <a:endParaRPr sz="700">
              <a:latin typeface="Times New Roman"/>
              <a:ea typeface="Times New Roman"/>
              <a:cs typeface="Times New Roman"/>
              <a:sym typeface="Times New Roman"/>
            </a:endParaRPr>
          </a:p>
          <a:p>
            <a:pPr marL="457200" lvl="0" indent="-381000" rtl="0">
              <a:lnSpc>
                <a:spcPct val="100000"/>
              </a:lnSpc>
              <a:spcBef>
                <a:spcPts val="0"/>
              </a:spcBef>
              <a:buClr>
                <a:schemeClr val="lt1"/>
              </a:buClr>
              <a:buSzPct val="100000"/>
              <a:buFont typeface="Arial"/>
              <a:buChar char="●"/>
            </a:pPr>
            <a:r>
              <a:rPr lang="en" sz="2400">
                <a:latin typeface="Times New Roman"/>
                <a:ea typeface="Times New Roman"/>
                <a:cs typeface="Times New Roman"/>
                <a:sym typeface="Times New Roman"/>
              </a:rPr>
              <a:t>Institutional efficacy vs. expanding patient access to health care information </a:t>
            </a:r>
          </a:p>
          <a:p>
            <a:pPr lvl="0" rtl="0">
              <a:lnSpc>
                <a:spcPct val="100000"/>
              </a:lnSpc>
              <a:spcBef>
                <a:spcPts val="0"/>
              </a:spcBef>
              <a:buNone/>
            </a:pPr>
            <a:endParaRPr sz="700">
              <a:latin typeface="Times New Roman"/>
              <a:ea typeface="Times New Roman"/>
              <a:cs typeface="Times New Roman"/>
              <a:sym typeface="Times New Roman"/>
            </a:endParaRPr>
          </a:p>
          <a:p>
            <a:pPr marL="457200" lvl="0" indent="-381000" rtl="0">
              <a:lnSpc>
                <a:spcPct val="100000"/>
              </a:lnSpc>
              <a:spcBef>
                <a:spcPts val="0"/>
              </a:spcBef>
              <a:buClr>
                <a:schemeClr val="lt1"/>
              </a:buClr>
              <a:buSzPct val="100000"/>
              <a:buFont typeface="Arial"/>
              <a:buChar char="●"/>
            </a:pPr>
            <a:r>
              <a:rPr lang="en" sz="2400">
                <a:latin typeface="Times New Roman"/>
                <a:ea typeface="Times New Roman"/>
                <a:cs typeface="Times New Roman"/>
                <a:sym typeface="Times New Roman"/>
              </a:rPr>
              <a:t>ACA’s Goals: Cost containment vs. Enhancing service quality </a:t>
            </a:r>
          </a:p>
          <a:p>
            <a:pPr lvl="0" rtl="0">
              <a:lnSpc>
                <a:spcPct val="100000"/>
              </a:lnSpc>
              <a:spcBef>
                <a:spcPts val="0"/>
              </a:spcBef>
              <a:buNone/>
            </a:pPr>
            <a:endParaRPr sz="700">
              <a:latin typeface="Times New Roman"/>
              <a:ea typeface="Times New Roman"/>
              <a:cs typeface="Times New Roman"/>
              <a:sym typeface="Times New Roman"/>
            </a:endParaRPr>
          </a:p>
          <a:p>
            <a:pPr marL="457200" lvl="0" indent="-368300" rtl="0">
              <a:lnSpc>
                <a:spcPct val="100000"/>
              </a:lnSpc>
              <a:spcBef>
                <a:spcPts val="0"/>
              </a:spcBef>
              <a:buClr>
                <a:schemeClr val="lt1"/>
              </a:buClr>
              <a:buSzPct val="91666"/>
              <a:buFont typeface="Arial"/>
              <a:buChar char="●"/>
            </a:pPr>
            <a:r>
              <a:rPr lang="en" sz="2400">
                <a:latin typeface="Times New Roman"/>
                <a:ea typeface="Times New Roman"/>
                <a:cs typeface="Times New Roman"/>
                <a:sym typeface="Times New Roman"/>
              </a:rPr>
              <a:t>Ethical conflicts among practitioners w/ different value systems</a:t>
            </a:r>
            <a:r>
              <a:rPr lang="en" sz="2200">
                <a:latin typeface="Times New Roman"/>
                <a:ea typeface="Times New Roman"/>
                <a:cs typeface="Times New Roman"/>
                <a:sym typeface="Times New Roman"/>
              </a:rPr>
              <a:t> </a:t>
            </a:r>
          </a:p>
          <a:p>
            <a:pPr lvl="0" rtl="0">
              <a:lnSpc>
                <a:spcPct val="100000"/>
              </a:lnSpc>
              <a:spcBef>
                <a:spcPts val="0"/>
              </a:spcBef>
              <a:buNone/>
            </a:pPr>
            <a:endParaRPr sz="700">
              <a:latin typeface="Times New Roman"/>
              <a:ea typeface="Times New Roman"/>
              <a:cs typeface="Times New Roman"/>
              <a:sym typeface="Times New Roman"/>
            </a:endParaRPr>
          </a:p>
          <a:p>
            <a:pPr marL="457200" lvl="0" indent="-381000">
              <a:lnSpc>
                <a:spcPct val="100000"/>
              </a:lnSpc>
              <a:spcBef>
                <a:spcPts val="0"/>
              </a:spcBef>
              <a:buClr>
                <a:schemeClr val="lt1"/>
              </a:buClr>
              <a:buSzPct val="100000"/>
              <a:buFont typeface="Arial"/>
              <a:buChar char="●"/>
            </a:pPr>
            <a:r>
              <a:rPr lang="en" sz="2400">
                <a:latin typeface="Times New Roman"/>
                <a:ea typeface="Times New Roman"/>
                <a:cs typeface="Times New Roman"/>
                <a:sym typeface="Times New Roman"/>
              </a:rPr>
              <a:t>Growing health disparities among health &amp; mental health</a:t>
            </a:r>
            <a:r>
              <a:rPr lang="en" sz="2400">
                <a:latin typeface="Calibri"/>
                <a:ea typeface="Calibri"/>
                <a:cs typeface="Calibri"/>
                <a:sym typeface="Calibri"/>
              </a:rPr>
              <a:t> </a:t>
            </a:r>
            <a:r>
              <a:rPr lang="en" sz="2400">
                <a:latin typeface="Times New Roman"/>
                <a:ea typeface="Times New Roman"/>
                <a:cs typeface="Times New Roman"/>
                <a:sym typeface="Times New Roman"/>
              </a:rPr>
              <a:t>care</a:t>
            </a:r>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257575" y="342753"/>
            <a:ext cx="6879600" cy="857400"/>
          </a:xfrm>
          <a:prstGeom prst="rect">
            <a:avLst/>
          </a:prstGeom>
        </p:spPr>
        <p:txBody>
          <a:bodyPr lIns="91425" tIns="91425" rIns="91425" bIns="91425" anchor="b" anchorCtr="0">
            <a:noAutofit/>
          </a:bodyPr>
          <a:lstStyle/>
          <a:p>
            <a:pPr>
              <a:spcBef>
                <a:spcPts val="0"/>
              </a:spcBef>
              <a:buNone/>
            </a:pPr>
            <a:r>
              <a:rPr lang="en" b="1">
                <a:latin typeface="Times New Roman"/>
                <a:ea typeface="Times New Roman"/>
                <a:cs typeface="Times New Roman"/>
                <a:sym typeface="Times New Roman"/>
              </a:rPr>
              <a:t>General Changes for Hospital Social Work </a:t>
            </a:r>
          </a:p>
        </p:txBody>
      </p:sp>
      <p:sp>
        <p:nvSpPr>
          <p:cNvPr id="186" name="Shape 186"/>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419100" rtl="0">
              <a:spcBef>
                <a:spcPts val="0"/>
              </a:spcBef>
              <a:buClr>
                <a:schemeClr val="lt1"/>
              </a:buClr>
              <a:buSzPct val="100000"/>
              <a:buFont typeface="Arial"/>
              <a:buChar char="●"/>
            </a:pPr>
            <a:r>
              <a:rPr lang="en" sz="3000">
                <a:latin typeface="Times New Roman"/>
                <a:ea typeface="Times New Roman"/>
                <a:cs typeface="Times New Roman"/>
                <a:sym typeface="Times New Roman"/>
              </a:rPr>
              <a:t>Health education, information &amp; referrals will </a:t>
            </a:r>
            <a:r>
              <a:rPr lang="en" sz="3000" b="1">
                <a:latin typeface="Times New Roman"/>
                <a:ea typeface="Times New Roman"/>
                <a:cs typeface="Times New Roman"/>
                <a:sym typeface="Times New Roman"/>
              </a:rPr>
              <a:t>increase</a:t>
            </a:r>
          </a:p>
          <a:p>
            <a:pPr lvl="0" rtl="0">
              <a:spcBef>
                <a:spcPts val="0"/>
              </a:spcBef>
              <a:buNone/>
            </a:pPr>
            <a:endParaRPr sz="700" b="1">
              <a:latin typeface="Times New Roman"/>
              <a:ea typeface="Times New Roman"/>
              <a:cs typeface="Times New Roman"/>
              <a:sym typeface="Times New Roman"/>
            </a:endParaRPr>
          </a:p>
          <a:p>
            <a:pPr marL="457200" lvl="0" indent="-419100" rtl="0">
              <a:spcBef>
                <a:spcPts val="0"/>
              </a:spcBef>
              <a:buClr>
                <a:schemeClr val="lt1"/>
              </a:buClr>
              <a:buSzPct val="100000"/>
              <a:buFont typeface="Arial"/>
              <a:buChar char="●"/>
            </a:pPr>
            <a:r>
              <a:rPr lang="en" sz="3000">
                <a:latin typeface="Times New Roman"/>
                <a:ea typeface="Times New Roman"/>
                <a:cs typeface="Times New Roman"/>
                <a:sym typeface="Times New Roman"/>
              </a:rPr>
              <a:t>Budget constraints = staff cuts and </a:t>
            </a:r>
            <a:r>
              <a:rPr lang="en" sz="3000" b="1">
                <a:latin typeface="Times New Roman"/>
                <a:ea typeface="Times New Roman"/>
                <a:cs typeface="Times New Roman"/>
                <a:sym typeface="Times New Roman"/>
              </a:rPr>
              <a:t>increased </a:t>
            </a:r>
            <a:r>
              <a:rPr lang="en" sz="3000">
                <a:latin typeface="Times New Roman"/>
                <a:ea typeface="Times New Roman"/>
                <a:cs typeface="Times New Roman"/>
                <a:sym typeface="Times New Roman"/>
              </a:rPr>
              <a:t>caseloads </a:t>
            </a:r>
          </a:p>
          <a:p>
            <a:pPr lvl="0" rtl="0">
              <a:spcBef>
                <a:spcPts val="0"/>
              </a:spcBef>
              <a:buNone/>
            </a:pPr>
            <a:endParaRPr sz="700">
              <a:latin typeface="Times New Roman"/>
              <a:ea typeface="Times New Roman"/>
              <a:cs typeface="Times New Roman"/>
              <a:sym typeface="Times New Roman"/>
            </a:endParaRPr>
          </a:p>
          <a:p>
            <a:pPr marL="457200" lvl="0" indent="-419100" rtl="0">
              <a:spcBef>
                <a:spcPts val="0"/>
              </a:spcBef>
              <a:buClr>
                <a:schemeClr val="lt1"/>
              </a:buClr>
              <a:buSzPct val="100000"/>
              <a:buFont typeface="Arial"/>
              <a:buChar char="●"/>
            </a:pPr>
            <a:r>
              <a:rPr lang="en" sz="3000">
                <a:latin typeface="Times New Roman"/>
                <a:ea typeface="Times New Roman"/>
                <a:cs typeface="Times New Roman"/>
                <a:sym typeface="Times New Roman"/>
              </a:rPr>
              <a:t>Increased complexity of healthcare delivery</a:t>
            </a:r>
          </a:p>
          <a:p>
            <a:pPr lvl="0" rtl="0">
              <a:spcBef>
                <a:spcPts val="0"/>
              </a:spcBef>
              <a:buNone/>
            </a:pPr>
            <a:endParaRPr sz="700">
              <a:latin typeface="Times New Roman"/>
              <a:ea typeface="Times New Roman"/>
              <a:cs typeface="Times New Roman"/>
              <a:sym typeface="Times New Roman"/>
            </a:endParaRPr>
          </a:p>
          <a:p>
            <a:pPr marL="457200" lvl="0" indent="-419100" rtl="0">
              <a:spcBef>
                <a:spcPts val="0"/>
              </a:spcBef>
              <a:buClr>
                <a:schemeClr val="lt1"/>
              </a:buClr>
              <a:buSzPct val="100000"/>
              <a:buFont typeface="Arial"/>
              <a:buChar char="●"/>
            </a:pPr>
            <a:r>
              <a:rPr lang="en" sz="3000">
                <a:latin typeface="Times New Roman"/>
                <a:ea typeface="Times New Roman"/>
                <a:cs typeface="Times New Roman"/>
                <a:sym typeface="Times New Roman"/>
              </a:rPr>
              <a:t>Enhanced social worker brokerage role </a:t>
            </a:r>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lgn="ctr">
              <a:spcBef>
                <a:spcPts val="0"/>
              </a:spcBef>
              <a:buNone/>
            </a:pPr>
            <a:r>
              <a:rPr lang="en" b="1">
                <a:latin typeface="Times New Roman"/>
                <a:ea typeface="Times New Roman"/>
                <a:cs typeface="Times New Roman"/>
                <a:sym typeface="Times New Roman"/>
              </a:rPr>
              <a:t>Bibliography</a:t>
            </a:r>
          </a:p>
        </p:txBody>
      </p:sp>
      <p:sp>
        <p:nvSpPr>
          <p:cNvPr id="192" name="Shape 192"/>
          <p:cNvSpPr txBox="1">
            <a:spLocks noGrp="1"/>
          </p:cNvSpPr>
          <p:nvPr>
            <p:ph type="body" idx="1"/>
          </p:nvPr>
        </p:nvSpPr>
        <p:spPr>
          <a:xfrm>
            <a:off x="457200" y="1188400"/>
            <a:ext cx="7235700" cy="3630300"/>
          </a:xfrm>
          <a:prstGeom prst="rect">
            <a:avLst/>
          </a:prstGeom>
        </p:spPr>
        <p:txBody>
          <a:bodyPr lIns="91425" tIns="91425" rIns="91425" bIns="91425" anchor="t" anchorCtr="0">
            <a:noAutofit/>
          </a:bodyPr>
          <a:lstStyle/>
          <a:p>
            <a:pPr lvl="0" rtl="0">
              <a:spcBef>
                <a:spcPts val="0"/>
              </a:spcBef>
              <a:buNone/>
            </a:pPr>
            <a:r>
              <a:rPr lang="en" sz="1800">
                <a:latin typeface="Times New Roman"/>
                <a:ea typeface="Times New Roman"/>
                <a:cs typeface="Times New Roman"/>
                <a:sym typeface="Times New Roman"/>
              </a:rPr>
              <a:t>Patient Protection and Affordable Care Act, 3 U.S.C. § 3001 et seq. (2009).</a:t>
            </a:r>
          </a:p>
          <a:p>
            <a:pPr rtl="0">
              <a:spcBef>
                <a:spcPts val="0"/>
              </a:spcBef>
              <a:buNone/>
            </a:pPr>
            <a:endParaRPr sz="1800">
              <a:latin typeface="Times New Roman"/>
              <a:ea typeface="Times New Roman"/>
              <a:cs typeface="Times New Roman"/>
              <a:sym typeface="Times New Roman"/>
            </a:endParaRPr>
          </a:p>
          <a:p>
            <a:pPr marL="0" indent="0" rtl="0">
              <a:spcBef>
                <a:spcPts val="0"/>
              </a:spcBef>
              <a:buNone/>
            </a:pPr>
            <a:r>
              <a:rPr lang="en" sz="1800">
                <a:latin typeface="Times New Roman"/>
                <a:ea typeface="Times New Roman"/>
                <a:cs typeface="Times New Roman"/>
                <a:sym typeface="Times New Roman"/>
              </a:rPr>
              <a:t>Reisch, M. (2012). The Challenges of Health Care Reform for Hospital 	Social Work in the United, States. </a:t>
            </a:r>
            <a:r>
              <a:rPr lang="en" sz="1800" i="1">
                <a:latin typeface="Times New Roman"/>
                <a:ea typeface="Times New Roman"/>
                <a:cs typeface="Times New Roman"/>
                <a:sym typeface="Times New Roman"/>
              </a:rPr>
              <a:t>Social Work in Health Care</a:t>
            </a:r>
            <a:r>
              <a:rPr lang="en" sz="1800">
                <a:latin typeface="Times New Roman"/>
                <a:ea typeface="Times New Roman"/>
                <a:cs typeface="Times New Roman"/>
                <a:sym typeface="Times New Roman"/>
              </a:rPr>
              <a:t>, 51, 873-893.</a:t>
            </a:r>
          </a:p>
          <a:p>
            <a:pPr rtl="0">
              <a:spcBef>
                <a:spcPts val="0"/>
              </a:spcBef>
              <a:buNone/>
            </a:pPr>
            <a:endParaRPr sz="1800">
              <a:solidFill>
                <a:srgbClr val="FFFFFF"/>
              </a:solidFill>
              <a:latin typeface="Times New Roman"/>
              <a:ea typeface="Times New Roman"/>
              <a:cs typeface="Times New Roman"/>
              <a:sym typeface="Times New Roman"/>
            </a:endParaRPr>
          </a:p>
          <a:p>
            <a:pPr rtl="0">
              <a:spcBef>
                <a:spcPts val="0"/>
              </a:spcBef>
              <a:buNone/>
            </a:pPr>
            <a:r>
              <a:rPr lang="en" sz="1800">
                <a:solidFill>
                  <a:srgbClr val="FFFFFF"/>
                </a:solidFill>
                <a:latin typeface="Times New Roman"/>
                <a:ea typeface="Times New Roman"/>
                <a:cs typeface="Times New Roman"/>
                <a:sym typeface="Times New Roman"/>
              </a:rPr>
              <a:t>http://calswec.berkeley.edu/sites/default/files/uploads/social_works_role_in_health_care_reform.pdf</a:t>
            </a:r>
          </a:p>
          <a:p>
            <a:pPr rtl="0">
              <a:spcBef>
                <a:spcPts val="0"/>
              </a:spcBef>
              <a:buNone/>
            </a:pPr>
            <a:endParaRPr sz="1800">
              <a:latin typeface="Times New Roman"/>
              <a:ea typeface="Times New Roman"/>
              <a:cs typeface="Times New Roman"/>
              <a:sym typeface="Times New Roman"/>
            </a:endParaRPr>
          </a:p>
          <a:p>
            <a:pPr rtl="0">
              <a:spcBef>
                <a:spcPts val="0"/>
              </a:spcBef>
              <a:buNone/>
            </a:pPr>
            <a:endParaRPr sz="1800">
              <a:latin typeface="Times New Roman"/>
              <a:ea typeface="Times New Roman"/>
              <a:cs typeface="Times New Roman"/>
              <a:sym typeface="Times New Roman"/>
            </a:endParaRPr>
          </a:p>
          <a:p>
            <a:pPr>
              <a:spcBef>
                <a:spcPts val="0"/>
              </a:spcBef>
              <a:buNone/>
            </a:pPr>
            <a:endParaRPr sz="1800">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b="1">
                <a:latin typeface="Times New Roman"/>
                <a:ea typeface="Times New Roman"/>
                <a:cs typeface="Times New Roman"/>
                <a:sym typeface="Times New Roman"/>
              </a:rPr>
              <a:t>Introduction</a:t>
            </a:r>
          </a:p>
        </p:txBody>
      </p:sp>
      <p:sp>
        <p:nvSpPr>
          <p:cNvPr id="86" name="Shape 86"/>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sz="2200">
                <a:latin typeface="Times New Roman"/>
                <a:ea typeface="Times New Roman"/>
                <a:cs typeface="Times New Roman"/>
                <a:sym typeface="Times New Roman"/>
              </a:rPr>
              <a:t>The Patient Protection and </a:t>
            </a:r>
          </a:p>
          <a:p>
            <a:pPr rtl="0">
              <a:spcBef>
                <a:spcPts val="0"/>
              </a:spcBef>
              <a:buNone/>
            </a:pPr>
            <a:r>
              <a:rPr lang="en" sz="2200">
                <a:latin typeface="Times New Roman"/>
                <a:ea typeface="Times New Roman"/>
                <a:cs typeface="Times New Roman"/>
                <a:sym typeface="Times New Roman"/>
              </a:rPr>
              <a:t>Affordable Care Act is said to be </a:t>
            </a:r>
          </a:p>
          <a:p>
            <a:pPr rtl="0">
              <a:spcBef>
                <a:spcPts val="0"/>
              </a:spcBef>
              <a:buNone/>
            </a:pPr>
            <a:r>
              <a:rPr lang="en" sz="2200">
                <a:latin typeface="Times New Roman"/>
                <a:ea typeface="Times New Roman"/>
                <a:cs typeface="Times New Roman"/>
                <a:sym typeface="Times New Roman"/>
              </a:rPr>
              <a:t>the, “end of the beginning” </a:t>
            </a:r>
          </a:p>
          <a:p>
            <a:pPr rtl="0">
              <a:spcBef>
                <a:spcPts val="0"/>
              </a:spcBef>
              <a:buNone/>
            </a:pPr>
            <a:r>
              <a:rPr lang="en" sz="2200">
                <a:latin typeface="Times New Roman"/>
                <a:ea typeface="Times New Roman"/>
                <a:cs typeface="Times New Roman"/>
                <a:sym typeface="Times New Roman"/>
              </a:rPr>
              <a:t>of the process of health care reform in the U.S. </a:t>
            </a:r>
          </a:p>
          <a:p>
            <a:pPr rtl="0">
              <a:spcBef>
                <a:spcPts val="0"/>
              </a:spcBef>
              <a:buNone/>
            </a:pPr>
            <a:endParaRPr sz="2200">
              <a:latin typeface="Times New Roman"/>
              <a:ea typeface="Times New Roman"/>
              <a:cs typeface="Times New Roman"/>
              <a:sym typeface="Times New Roman"/>
            </a:endParaRPr>
          </a:p>
          <a:p>
            <a:pPr>
              <a:spcBef>
                <a:spcPts val="0"/>
              </a:spcBef>
              <a:buNone/>
            </a:pPr>
            <a:r>
              <a:rPr lang="en" sz="2200">
                <a:latin typeface="Times New Roman"/>
                <a:ea typeface="Times New Roman"/>
                <a:cs typeface="Times New Roman"/>
                <a:sym typeface="Times New Roman"/>
              </a:rPr>
              <a:t>	-The ACA’s implementation will have significant consequences in the structure and delivery of healthcare in the nation, as well as for the practice of social work, particularly in hospitals	</a:t>
            </a:r>
            <a:r>
              <a:rPr lang="en" sz="2400">
                <a:latin typeface="Times New Roman"/>
                <a:ea typeface="Times New Roman"/>
                <a:cs typeface="Times New Roman"/>
                <a:sym typeface="Times New Roman"/>
              </a:rPr>
              <a:t>						</a:t>
            </a:r>
            <a:r>
              <a:rPr lang="en" sz="1800">
                <a:latin typeface="Times New Roman"/>
                <a:ea typeface="Times New Roman"/>
                <a:cs typeface="Times New Roman"/>
                <a:sym typeface="Times New Roman"/>
              </a:rPr>
              <a:t>												</a:t>
            </a:r>
            <a:r>
              <a:rPr lang="en" sz="1400">
                <a:latin typeface="Times New Roman"/>
                <a:ea typeface="Times New Roman"/>
                <a:cs typeface="Times New Roman"/>
                <a:sym typeface="Times New Roman"/>
              </a:rPr>
              <a:t>(Reisch, 2012, p. 873)</a:t>
            </a:r>
          </a:p>
        </p:txBody>
      </p:sp>
      <p:pic>
        <p:nvPicPr>
          <p:cNvPr id="87" name="Shape 87"/>
          <p:cNvPicPr preferRelativeResize="0"/>
          <p:nvPr/>
        </p:nvPicPr>
        <p:blipFill>
          <a:blip r:embed="rId3">
            <a:alphaModFix/>
          </a:blip>
          <a:stretch>
            <a:fillRect/>
          </a:stretch>
        </p:blipFill>
        <p:spPr>
          <a:xfrm>
            <a:off x="4474750" y="123525"/>
            <a:ext cx="3004650" cy="1990349"/>
          </a:xfrm>
          <a:prstGeom prst="rect">
            <a:avLst/>
          </a:prstGeom>
          <a:noFill/>
          <a:ln>
            <a:noFill/>
          </a:ln>
        </p:spPr>
      </p:pic>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342753"/>
            <a:ext cx="6879600" cy="857400"/>
          </a:xfrm>
          <a:prstGeom prst="rect">
            <a:avLst/>
          </a:prstGeom>
        </p:spPr>
        <p:txBody>
          <a:bodyPr lIns="91425" tIns="91425" rIns="91425" bIns="91425" anchor="b" anchorCtr="0">
            <a:noAutofit/>
          </a:bodyPr>
          <a:lstStyle/>
          <a:p>
            <a:pPr algn="ctr">
              <a:spcBef>
                <a:spcPts val="0"/>
              </a:spcBef>
              <a:buNone/>
            </a:pPr>
            <a:r>
              <a:rPr lang="en" sz="3000" b="1">
                <a:latin typeface="Times New Roman"/>
                <a:ea typeface="Times New Roman"/>
                <a:cs typeface="Times New Roman"/>
                <a:sym typeface="Times New Roman"/>
              </a:rPr>
              <a:t>History of Hospital Social Work in the U.S.</a:t>
            </a:r>
          </a:p>
        </p:txBody>
      </p:sp>
      <p:sp>
        <p:nvSpPr>
          <p:cNvPr id="93" name="Shape 93"/>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sz="2400">
                <a:latin typeface="Times New Roman"/>
                <a:ea typeface="Times New Roman"/>
                <a:cs typeface="Times New Roman"/>
                <a:sym typeface="Times New Roman"/>
              </a:rPr>
              <a:t>Emergence of SW in the U.S. resulted from four inter-related phenomena: </a:t>
            </a:r>
          </a:p>
          <a:p>
            <a:pPr marL="457200" lvl="0" indent="-368300" rtl="0">
              <a:spcBef>
                <a:spcPts val="0"/>
              </a:spcBef>
              <a:buClr>
                <a:schemeClr val="lt1"/>
              </a:buClr>
              <a:buSzPct val="100000"/>
              <a:buFont typeface="Times New Roman"/>
              <a:buAutoNum type="arabicPeriod"/>
            </a:pPr>
            <a:r>
              <a:rPr lang="en" sz="2200">
                <a:latin typeface="Times New Roman"/>
                <a:ea typeface="Times New Roman"/>
                <a:cs typeface="Times New Roman"/>
                <a:sym typeface="Times New Roman"/>
              </a:rPr>
              <a:t>Transformation of American medicine at the turn of the 20th century</a:t>
            </a:r>
          </a:p>
          <a:p>
            <a:pPr marL="457200" lvl="0" indent="-368300" rtl="0">
              <a:spcBef>
                <a:spcPts val="0"/>
              </a:spcBef>
              <a:buClr>
                <a:schemeClr val="lt1"/>
              </a:buClr>
              <a:buSzPct val="100000"/>
              <a:buFont typeface="Times New Roman"/>
              <a:buAutoNum type="arabicPeriod" startAt="2"/>
            </a:pPr>
            <a:r>
              <a:rPr lang="en" sz="2200">
                <a:latin typeface="Times New Roman"/>
                <a:ea typeface="Times New Roman"/>
                <a:cs typeface="Times New Roman"/>
                <a:sym typeface="Times New Roman"/>
              </a:rPr>
              <a:t>Development of social work as an organized occupation whose practitioners sought professional status</a:t>
            </a:r>
          </a:p>
          <a:p>
            <a:pPr marL="457200" lvl="0" indent="-368300" rtl="0">
              <a:spcBef>
                <a:spcPts val="0"/>
              </a:spcBef>
              <a:buClr>
                <a:schemeClr val="lt1"/>
              </a:buClr>
              <a:buSzPct val="100000"/>
              <a:buFont typeface="Times New Roman"/>
              <a:buAutoNum type="arabicPeriod" startAt="2"/>
            </a:pPr>
            <a:r>
              <a:rPr lang="en" sz="2200">
                <a:latin typeface="Times New Roman"/>
                <a:ea typeface="Times New Roman"/>
                <a:cs typeface="Times New Roman"/>
                <a:sym typeface="Times New Roman"/>
              </a:rPr>
              <a:t>Dramatic demographic and social changes occurring in U.S. society</a:t>
            </a:r>
          </a:p>
          <a:p>
            <a:pPr marL="457200" lvl="0" indent="-381000" rtl="0">
              <a:spcBef>
                <a:spcPts val="0"/>
              </a:spcBef>
              <a:buClr>
                <a:schemeClr val="lt1"/>
              </a:buClr>
              <a:buSzPct val="109090"/>
              <a:buFont typeface="Times New Roman"/>
              <a:buAutoNum type="arabicPeriod" startAt="2"/>
            </a:pPr>
            <a:r>
              <a:rPr lang="en" sz="2200">
                <a:latin typeface="Times New Roman"/>
                <a:ea typeface="Times New Roman"/>
                <a:cs typeface="Times New Roman"/>
                <a:sym typeface="Times New Roman"/>
              </a:rPr>
              <a:t>Shift from communal to associative relationships in U.S. institutions </a:t>
            </a:r>
            <a:r>
              <a:rPr lang="en" sz="1800">
                <a:latin typeface="Times New Roman"/>
                <a:ea typeface="Times New Roman"/>
                <a:cs typeface="Times New Roman"/>
                <a:sym typeface="Times New Roman"/>
              </a:rPr>
              <a:t>(</a:t>
            </a:r>
            <a:r>
              <a:rPr lang="en" sz="1600">
                <a:latin typeface="Times New Roman"/>
                <a:ea typeface="Times New Roman"/>
                <a:cs typeface="Times New Roman"/>
                <a:sym typeface="Times New Roman"/>
              </a:rPr>
              <a:t>ie.: communal = stressing group solidarity, and associative =economic exchanges when associations have interests or ends)</a:t>
            </a:r>
            <a:r>
              <a:rPr lang="en" sz="1800">
                <a:latin typeface="Times New Roman"/>
                <a:ea typeface="Times New Roman"/>
                <a:cs typeface="Times New Roman"/>
                <a:sym typeface="Times New Roman"/>
              </a:rPr>
              <a:t>  </a:t>
            </a:r>
          </a:p>
          <a:p>
            <a:pPr lvl="0">
              <a:spcBef>
                <a:spcPts val="0"/>
              </a:spcBef>
              <a:buNone/>
            </a:pPr>
            <a:r>
              <a:rPr lang="en" sz="1800">
                <a:latin typeface="Times New Roman"/>
                <a:ea typeface="Times New Roman"/>
                <a:cs typeface="Times New Roman"/>
                <a:sym typeface="Times New Roman"/>
              </a:rPr>
              <a:t>												(Reisch, 2012, p. 874)</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lvl="0" algn="ctr" rtl="0">
              <a:spcBef>
                <a:spcPts val="0"/>
              </a:spcBef>
              <a:buNone/>
            </a:pPr>
            <a:r>
              <a:rPr lang="en" sz="3000" b="1">
                <a:latin typeface="Times New Roman"/>
                <a:ea typeface="Times New Roman"/>
                <a:cs typeface="Times New Roman"/>
                <a:sym typeface="Times New Roman"/>
              </a:rPr>
              <a:t>History of Hospital Social Work in the U.S. Cont.</a:t>
            </a:r>
          </a:p>
        </p:txBody>
      </p:sp>
      <p:sp>
        <p:nvSpPr>
          <p:cNvPr id="99" name="Shape 99"/>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rtl="0">
              <a:spcBef>
                <a:spcPts val="0"/>
              </a:spcBef>
              <a:buNone/>
            </a:pPr>
            <a:r>
              <a:rPr lang="en" sz="2000" b="1">
                <a:latin typeface="Times New Roman"/>
                <a:ea typeface="Times New Roman"/>
                <a:cs typeface="Times New Roman"/>
                <a:sym typeface="Times New Roman"/>
              </a:rPr>
              <a:t>Progressive Era</a:t>
            </a:r>
            <a:r>
              <a:rPr lang="en" sz="2000">
                <a:latin typeface="Times New Roman"/>
                <a:ea typeface="Times New Roman"/>
                <a:cs typeface="Times New Roman"/>
                <a:sym typeface="Times New Roman"/>
              </a:rPr>
              <a:t> 1890-1917: Field of medicine became dominant profession; discovery of new sources of financial support leading to hospitals as businesses rather than charities. Hospitals were “institutions of medical sciences, not social welfare organizations”</a:t>
            </a:r>
          </a:p>
          <a:p>
            <a:pPr rtl="0">
              <a:spcBef>
                <a:spcPts val="0"/>
              </a:spcBef>
              <a:buNone/>
            </a:pPr>
            <a:r>
              <a:rPr lang="en" sz="2000">
                <a:latin typeface="Times New Roman"/>
                <a:ea typeface="Times New Roman"/>
                <a:cs typeface="Times New Roman"/>
                <a:sym typeface="Times New Roman"/>
              </a:rPr>
              <a:t>-Ida Cannon organized formal social work department</a:t>
            </a:r>
          </a:p>
          <a:p>
            <a:pPr rtl="0">
              <a:spcBef>
                <a:spcPts val="0"/>
              </a:spcBef>
              <a:buNone/>
            </a:pPr>
            <a:endParaRPr sz="2000">
              <a:latin typeface="Times New Roman"/>
              <a:ea typeface="Times New Roman"/>
              <a:cs typeface="Times New Roman"/>
              <a:sym typeface="Times New Roman"/>
            </a:endParaRPr>
          </a:p>
          <a:p>
            <a:pPr lvl="0" rtl="0">
              <a:spcBef>
                <a:spcPts val="0"/>
              </a:spcBef>
              <a:buNone/>
            </a:pPr>
            <a:r>
              <a:rPr lang="en" sz="1100">
                <a:latin typeface="Times New Roman"/>
                <a:ea typeface="Times New Roman"/>
                <a:cs typeface="Times New Roman"/>
                <a:sym typeface="Times New Roman"/>
              </a:rPr>
              <a:t>“There is a vast deal of work in a hospital that the doctor can’t do and doesn’t want to do. For example- he has neither the time nor the talent to teach hygiene… Yet, without hygiene most of the medicine is useless. Therefore to make the doctor’s work worthwhile to himself and to the patient, it must be done (in hospitals) in cooperation with someone who has time and ability to teach hygiene and to see that it is carried out… This “someone” is the social worker…” Dr. Richard Cabot</a:t>
            </a:r>
          </a:p>
          <a:p>
            <a:pPr lvl="0" rtl="0">
              <a:spcBef>
                <a:spcPts val="0"/>
              </a:spcBef>
              <a:buClr>
                <a:schemeClr val="dk1"/>
              </a:buClr>
              <a:buFont typeface="Arial"/>
              <a:buNone/>
            </a:pPr>
            <a:endParaRPr sz="1100">
              <a:latin typeface="Times New Roman"/>
              <a:ea typeface="Times New Roman"/>
              <a:cs typeface="Times New Roman"/>
              <a:sym typeface="Times New Roman"/>
            </a:endParaRPr>
          </a:p>
          <a:p>
            <a:pPr lvl="0" rtl="0">
              <a:spcBef>
                <a:spcPts val="0"/>
              </a:spcBef>
              <a:buClr>
                <a:schemeClr val="dk1"/>
              </a:buClr>
              <a:buSzPct val="55000"/>
              <a:buFont typeface="Arial"/>
              <a:buNone/>
            </a:pPr>
            <a:r>
              <a:rPr lang="en" sz="2000">
                <a:latin typeface="Times New Roman"/>
                <a:ea typeface="Times New Roman"/>
                <a:cs typeface="Times New Roman"/>
                <a:sym typeface="Times New Roman"/>
              </a:rPr>
              <a:t>-Cabot saw Physicians and Social Workers as peers, not superior-subordinate; eventually this inter-professional collaboration undermined as medical field grew</a:t>
            </a:r>
          </a:p>
          <a:p>
            <a:pPr rtl="0">
              <a:spcBef>
                <a:spcPts val="0"/>
              </a:spcBef>
              <a:buNone/>
            </a:pPr>
            <a:endParaRPr sz="2200">
              <a:latin typeface="Times New Roman"/>
              <a:ea typeface="Times New Roman"/>
              <a:cs typeface="Times New Roman"/>
              <a:sym typeface="Times New Roman"/>
            </a:endParaRPr>
          </a:p>
          <a:p>
            <a:pPr>
              <a:spcBef>
                <a:spcPts val="0"/>
              </a:spcBef>
              <a:buNone/>
            </a:pPr>
            <a:endParaRPr sz="2400">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lvl="0" algn="ctr" rtl="0">
              <a:spcBef>
                <a:spcPts val="0"/>
              </a:spcBef>
              <a:buNone/>
            </a:pPr>
            <a:r>
              <a:rPr lang="en" sz="3000" b="1">
                <a:latin typeface="Times New Roman"/>
                <a:ea typeface="Times New Roman"/>
                <a:cs typeface="Times New Roman"/>
                <a:sym typeface="Times New Roman"/>
              </a:rPr>
              <a:t>History of Hospital Social Work in the U.S. Cont.</a:t>
            </a:r>
          </a:p>
        </p:txBody>
      </p:sp>
      <p:sp>
        <p:nvSpPr>
          <p:cNvPr id="105" name="Shape 105"/>
          <p:cNvSpPr txBox="1">
            <a:spLocks noGrp="1"/>
          </p:cNvSpPr>
          <p:nvPr>
            <p:ph type="body" idx="1"/>
          </p:nvPr>
        </p:nvSpPr>
        <p:spPr>
          <a:xfrm>
            <a:off x="457200" y="1063375"/>
            <a:ext cx="8229600" cy="3767099"/>
          </a:xfrm>
          <a:prstGeom prst="rect">
            <a:avLst/>
          </a:prstGeom>
        </p:spPr>
        <p:txBody>
          <a:bodyPr lIns="91425" tIns="91425" rIns="91425" bIns="91425" anchor="t" anchorCtr="0">
            <a:noAutofit/>
          </a:bodyPr>
          <a:lstStyle/>
          <a:p>
            <a:pPr lvl="0" rtl="0">
              <a:spcBef>
                <a:spcPts val="0"/>
              </a:spcBef>
              <a:buNone/>
            </a:pPr>
            <a:r>
              <a:rPr lang="en" sz="2100">
                <a:latin typeface="Times New Roman"/>
                <a:ea typeface="Times New Roman"/>
                <a:cs typeface="Times New Roman"/>
                <a:sym typeface="Times New Roman"/>
              </a:rPr>
              <a:t>-Social Security/Medicare/Medicaid and private health insurance → increased use of hospitals</a:t>
            </a:r>
          </a:p>
          <a:p>
            <a:pPr lvl="0" rtl="0">
              <a:spcBef>
                <a:spcPts val="0"/>
              </a:spcBef>
              <a:buNone/>
            </a:pPr>
            <a:r>
              <a:rPr lang="en" sz="2100">
                <a:latin typeface="Times New Roman"/>
                <a:ea typeface="Times New Roman"/>
                <a:cs typeface="Times New Roman"/>
                <a:sym typeface="Times New Roman"/>
              </a:rPr>
              <a:t>-1980’s: roles formally est. as assisting with health care team understand impact of social, economic, emotional factors affecting patients</a:t>
            </a:r>
          </a:p>
          <a:p>
            <a:pPr lvl="0" rtl="0">
              <a:spcBef>
                <a:spcPts val="0"/>
              </a:spcBef>
              <a:buNone/>
            </a:pPr>
            <a:r>
              <a:rPr lang="en" sz="2100">
                <a:latin typeface="Times New Roman"/>
                <a:ea typeface="Times New Roman"/>
                <a:cs typeface="Times New Roman"/>
                <a:sym typeface="Times New Roman"/>
              </a:rPr>
              <a:t>-Shift of focus to productivity and outcome measures</a:t>
            </a:r>
          </a:p>
          <a:p>
            <a:pPr lvl="0" rtl="0">
              <a:spcBef>
                <a:spcPts val="0"/>
              </a:spcBef>
              <a:buNone/>
            </a:pPr>
            <a:r>
              <a:rPr lang="en" sz="2100">
                <a:latin typeface="Times New Roman"/>
                <a:ea typeface="Times New Roman"/>
                <a:cs typeface="Times New Roman"/>
                <a:sym typeface="Times New Roman"/>
              </a:rPr>
              <a:t>-Deficit Reduction Act → focus on discharge planning/case management</a:t>
            </a:r>
          </a:p>
          <a:p>
            <a:pPr lvl="0" rtl="0">
              <a:spcBef>
                <a:spcPts val="0"/>
              </a:spcBef>
              <a:buNone/>
            </a:pPr>
            <a:r>
              <a:rPr lang="en" sz="2100">
                <a:latin typeface="Times New Roman"/>
                <a:ea typeface="Times New Roman"/>
                <a:cs typeface="Times New Roman"/>
                <a:sym typeface="Times New Roman"/>
              </a:rPr>
              <a:t>-Social Workers to play role in cutting costs through professionalized discharge planning </a:t>
            </a:r>
          </a:p>
          <a:p>
            <a:pPr lvl="0" rtl="0">
              <a:spcBef>
                <a:spcPts val="0"/>
              </a:spcBef>
              <a:buNone/>
            </a:pPr>
            <a:r>
              <a:rPr lang="en" sz="2100">
                <a:latin typeface="Times New Roman"/>
                <a:ea typeface="Times New Roman"/>
                <a:cs typeface="Times New Roman"/>
                <a:sym typeface="Times New Roman"/>
              </a:rPr>
              <a:t>-”Re-engineering” led to less influence in hospital administrative hierarchy </a:t>
            </a:r>
          </a:p>
          <a:p>
            <a:pPr marL="5943600" lvl="0" indent="457200" rtl="0">
              <a:spcBef>
                <a:spcPts val="0"/>
              </a:spcBef>
              <a:buNone/>
            </a:pPr>
            <a:r>
              <a:rPr lang="en" sz="1100">
                <a:latin typeface="Times New Roman"/>
                <a:ea typeface="Times New Roman"/>
                <a:cs typeface="Times New Roman"/>
                <a:sym typeface="Times New Roman"/>
              </a:rPr>
              <a:t>(Reisch, 2012, pg. 880)</a:t>
            </a:r>
          </a:p>
          <a:p>
            <a:pPr lvl="0" rtl="0">
              <a:spcBef>
                <a:spcPts val="0"/>
              </a:spcBef>
              <a:buNone/>
            </a:pPr>
            <a:endParaRPr sz="2100">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89549"/>
            <a:ext cx="6892199" cy="930899"/>
          </a:xfrm>
          <a:prstGeom prst="rect">
            <a:avLst/>
          </a:prstGeom>
        </p:spPr>
        <p:txBody>
          <a:bodyPr lIns="91425" tIns="91425" rIns="91425" bIns="91425" anchor="b" anchorCtr="0">
            <a:noAutofit/>
          </a:bodyPr>
          <a:lstStyle/>
          <a:p>
            <a:pPr>
              <a:spcBef>
                <a:spcPts val="0"/>
              </a:spcBef>
              <a:buNone/>
            </a:pPr>
            <a:r>
              <a:rPr lang="en" sz="2700" b="1">
                <a:latin typeface="Times New Roman"/>
                <a:ea typeface="Times New Roman"/>
                <a:cs typeface="Times New Roman"/>
                <a:sym typeface="Times New Roman"/>
              </a:rPr>
              <a:t>Hospital Value-Based Purchasing Program</a:t>
            </a:r>
          </a:p>
        </p:txBody>
      </p:sp>
      <p:sp>
        <p:nvSpPr>
          <p:cNvPr id="111" name="Shape 111"/>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342900" rtl="0">
              <a:spcBef>
                <a:spcPts val="0"/>
              </a:spcBef>
              <a:buClr>
                <a:schemeClr val="lt1"/>
              </a:buClr>
              <a:buSzPct val="100000"/>
              <a:buFont typeface="Times New Roman"/>
              <a:buChar char="-"/>
            </a:pPr>
            <a:r>
              <a:rPr lang="en" sz="1800">
                <a:latin typeface="Times New Roman"/>
                <a:ea typeface="Times New Roman"/>
                <a:cs typeface="Times New Roman"/>
                <a:sym typeface="Times New Roman"/>
              </a:rPr>
              <a:t>Initiative that rewards acute care hospitals for the their quality of care.</a:t>
            </a:r>
          </a:p>
          <a:p>
            <a:pPr lvl="0" rtl="0">
              <a:spcBef>
                <a:spcPts val="0"/>
              </a:spcBef>
              <a:buNone/>
            </a:pPr>
            <a:endParaRPr sz="1800">
              <a:latin typeface="Times New Roman"/>
              <a:ea typeface="Times New Roman"/>
              <a:cs typeface="Times New Roman"/>
              <a:sym typeface="Times New Roman"/>
            </a:endParaRPr>
          </a:p>
          <a:p>
            <a:pPr marL="457200" lvl="0" indent="-342900" rtl="0">
              <a:spcBef>
                <a:spcPts val="0"/>
              </a:spcBef>
              <a:buClr>
                <a:schemeClr val="lt1"/>
              </a:buClr>
              <a:buSzPct val="100000"/>
              <a:buFont typeface="Times New Roman"/>
              <a:buChar char="-"/>
            </a:pPr>
            <a:r>
              <a:rPr lang="en" sz="1800">
                <a:latin typeface="Times New Roman"/>
                <a:ea typeface="Times New Roman"/>
                <a:cs typeface="Times New Roman"/>
                <a:sym typeface="Times New Roman"/>
              </a:rPr>
              <a:t>Not all hospitals qualify.</a:t>
            </a:r>
          </a:p>
          <a:p>
            <a:pPr lvl="0" rtl="0">
              <a:spcBef>
                <a:spcPts val="0"/>
              </a:spcBef>
              <a:buNone/>
            </a:pPr>
            <a:endParaRPr sz="1800">
              <a:latin typeface="Times New Roman"/>
              <a:ea typeface="Times New Roman"/>
              <a:cs typeface="Times New Roman"/>
              <a:sym typeface="Times New Roman"/>
            </a:endParaRPr>
          </a:p>
          <a:p>
            <a:pPr marL="457200" lvl="0" indent="-342900" rtl="0">
              <a:spcBef>
                <a:spcPts val="0"/>
              </a:spcBef>
              <a:buClr>
                <a:schemeClr val="lt1"/>
              </a:buClr>
              <a:buSzPct val="100000"/>
              <a:buFont typeface="Times New Roman"/>
              <a:buChar char="-"/>
            </a:pPr>
            <a:r>
              <a:rPr lang="en" sz="1800">
                <a:latin typeface="Times New Roman"/>
                <a:ea typeface="Times New Roman"/>
                <a:cs typeface="Times New Roman"/>
                <a:sym typeface="Times New Roman"/>
              </a:rPr>
              <a:t>Hospital Inpatient Quality Recording Program</a:t>
            </a:r>
          </a:p>
          <a:p>
            <a:pPr marL="914400" lvl="1" indent="-342900" rtl="0">
              <a:spcBef>
                <a:spcPts val="0"/>
              </a:spcBef>
              <a:buClr>
                <a:schemeClr val="lt1"/>
              </a:buClr>
              <a:buSzPct val="100000"/>
              <a:buFont typeface="Times New Roman"/>
              <a:buChar char="-"/>
            </a:pPr>
            <a:r>
              <a:rPr lang="en" sz="1800">
                <a:latin typeface="Times New Roman"/>
                <a:ea typeface="Times New Roman"/>
                <a:cs typeface="Times New Roman"/>
                <a:sym typeface="Times New Roman"/>
              </a:rPr>
              <a:t>Clinical Process of Care &amp; Patient Experience of Care</a:t>
            </a:r>
          </a:p>
          <a:p>
            <a:pPr lvl="0" rtl="0">
              <a:spcBef>
                <a:spcPts val="0"/>
              </a:spcBef>
              <a:buNone/>
            </a:pPr>
            <a:endParaRPr sz="1800">
              <a:latin typeface="Times New Roman"/>
              <a:ea typeface="Times New Roman"/>
              <a:cs typeface="Times New Roman"/>
              <a:sym typeface="Times New Roman"/>
            </a:endParaRPr>
          </a:p>
          <a:p>
            <a:pPr marL="457200" lvl="0" indent="-342900" rtl="0">
              <a:spcBef>
                <a:spcPts val="0"/>
              </a:spcBef>
              <a:buClr>
                <a:schemeClr val="lt1"/>
              </a:buClr>
              <a:buSzPct val="100000"/>
              <a:buFont typeface="Times New Roman"/>
              <a:buChar char="-"/>
            </a:pPr>
            <a:r>
              <a:rPr lang="en" sz="1800">
                <a:latin typeface="Times New Roman"/>
                <a:ea typeface="Times New Roman"/>
                <a:cs typeface="Times New Roman"/>
                <a:sym typeface="Times New Roman"/>
              </a:rPr>
              <a:t>Funding comes from reduced base operating DRG payments.</a:t>
            </a:r>
          </a:p>
          <a:p>
            <a:pPr lvl="0" rtl="0">
              <a:spcBef>
                <a:spcPts val="0"/>
              </a:spcBef>
              <a:buNone/>
            </a:pPr>
            <a:endParaRPr sz="1800">
              <a:latin typeface="Times New Roman"/>
              <a:ea typeface="Times New Roman"/>
              <a:cs typeface="Times New Roman"/>
              <a:sym typeface="Times New Roman"/>
            </a:endParaRPr>
          </a:p>
          <a:p>
            <a:pPr marL="457200" lvl="0" indent="-342900" rtl="0">
              <a:spcBef>
                <a:spcPts val="0"/>
              </a:spcBef>
              <a:buClr>
                <a:schemeClr val="lt1"/>
              </a:buClr>
              <a:buSzPct val="100000"/>
              <a:buFont typeface="Times New Roman"/>
              <a:buChar char="-"/>
            </a:pPr>
            <a:r>
              <a:rPr lang="en" sz="1800">
                <a:latin typeface="Times New Roman"/>
                <a:ea typeface="Times New Roman"/>
                <a:cs typeface="Times New Roman"/>
                <a:sym typeface="Times New Roman"/>
              </a:rPr>
              <a:t>Implemented by DHHS Secretary. Managed by CMS. </a:t>
            </a:r>
          </a:p>
          <a:p>
            <a:pPr lvl="0" rtl="0">
              <a:spcBef>
                <a:spcPts val="0"/>
              </a:spcBef>
              <a:buNone/>
            </a:pPr>
            <a:endParaRPr sz="1800">
              <a:latin typeface="Times New Roman"/>
              <a:ea typeface="Times New Roman"/>
              <a:cs typeface="Times New Roman"/>
              <a:sym typeface="Times New Roman"/>
            </a:endParaRPr>
          </a:p>
          <a:p>
            <a:pPr marL="457200" lvl="0" indent="-342900" rtl="0">
              <a:spcBef>
                <a:spcPts val="0"/>
              </a:spcBef>
              <a:buClr>
                <a:schemeClr val="lt1"/>
              </a:buClr>
              <a:buSzPct val="100000"/>
              <a:buFont typeface="Times New Roman"/>
              <a:buChar char="-"/>
            </a:pPr>
            <a:r>
              <a:rPr lang="en" sz="1800">
                <a:latin typeface="Times New Roman"/>
                <a:ea typeface="Times New Roman"/>
                <a:cs typeface="Times New Roman"/>
                <a:sym typeface="Times New Roman"/>
              </a:rPr>
              <a:t>Location specific data will be posted. </a:t>
            </a:r>
          </a:p>
          <a:p>
            <a:pPr rtl="0">
              <a:spcBef>
                <a:spcPts val="0"/>
              </a:spcBef>
              <a:buNone/>
            </a:pPr>
            <a:endParaRPr sz="1800"/>
          </a:p>
          <a:p>
            <a:pPr lvl="0" rtl="0">
              <a:spcBef>
                <a:spcPts val="0"/>
              </a:spcBef>
              <a:buNone/>
            </a:pPr>
            <a:endParaRPr sz="1800"/>
          </a:p>
          <a:p>
            <a:pPr rtl="0">
              <a:spcBef>
                <a:spcPts val="0"/>
              </a:spcBef>
              <a:buNone/>
            </a:pPr>
            <a:endParaRPr sz="1800"/>
          </a:p>
          <a:p>
            <a:pPr lvl="0">
              <a:spcBef>
                <a:spcPts val="0"/>
              </a:spcBef>
              <a:buNone/>
            </a:pPr>
            <a:endParaRPr sz="1800"/>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lgn="ctr">
              <a:spcBef>
                <a:spcPts val="0"/>
              </a:spcBef>
              <a:buNone/>
            </a:pPr>
            <a:r>
              <a:rPr lang="en" b="1">
                <a:latin typeface="Times New Roman"/>
                <a:ea typeface="Times New Roman"/>
                <a:cs typeface="Times New Roman"/>
                <a:sym typeface="Times New Roman"/>
              </a:rPr>
              <a:t>Improvements to PQRS </a:t>
            </a:r>
          </a:p>
        </p:txBody>
      </p:sp>
      <p:sp>
        <p:nvSpPr>
          <p:cNvPr id="117" name="Shape 117"/>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381000" rtl="0">
              <a:spcBef>
                <a:spcPts val="0"/>
              </a:spcBef>
              <a:buClr>
                <a:schemeClr val="lt1"/>
              </a:buClr>
              <a:buSzPct val="100000"/>
              <a:buFont typeface="Times New Roman"/>
              <a:buChar char="-"/>
            </a:pPr>
            <a:r>
              <a:rPr lang="en" sz="2400">
                <a:latin typeface="Times New Roman"/>
                <a:ea typeface="Times New Roman"/>
                <a:cs typeface="Times New Roman"/>
                <a:sym typeface="Times New Roman"/>
              </a:rPr>
              <a:t>Physician Quality Reporting System</a:t>
            </a:r>
          </a:p>
          <a:p>
            <a:pPr marL="457200" lvl="0" indent="-381000" rtl="0">
              <a:spcBef>
                <a:spcPts val="0"/>
              </a:spcBef>
              <a:buClr>
                <a:schemeClr val="lt1"/>
              </a:buClr>
              <a:buSzPct val="100000"/>
              <a:buFont typeface="Times New Roman"/>
              <a:buChar char="-"/>
            </a:pPr>
            <a:r>
              <a:rPr lang="en" sz="2400">
                <a:latin typeface="Times New Roman"/>
                <a:ea typeface="Times New Roman"/>
                <a:cs typeface="Times New Roman"/>
                <a:sym typeface="Times New Roman"/>
              </a:rPr>
              <a:t>Timely feedback</a:t>
            </a:r>
          </a:p>
          <a:p>
            <a:pPr marL="457200" lvl="0" indent="-381000" rtl="0">
              <a:spcBef>
                <a:spcPts val="0"/>
              </a:spcBef>
              <a:buClr>
                <a:schemeClr val="lt1"/>
              </a:buClr>
              <a:buSzPct val="100000"/>
              <a:buFont typeface="Times New Roman"/>
              <a:buChar char="-"/>
            </a:pPr>
            <a:r>
              <a:rPr lang="en" sz="2400">
                <a:latin typeface="Times New Roman"/>
                <a:ea typeface="Times New Roman"/>
                <a:cs typeface="Times New Roman"/>
                <a:sym typeface="Times New Roman"/>
              </a:rPr>
              <a:t>Establishment of an informal appeals process</a:t>
            </a:r>
          </a:p>
          <a:p>
            <a:pPr marL="457200" lvl="0" indent="-381000" rtl="0">
              <a:spcBef>
                <a:spcPts val="0"/>
              </a:spcBef>
              <a:buClr>
                <a:schemeClr val="lt1"/>
              </a:buClr>
              <a:buSzPct val="100000"/>
              <a:buFont typeface="Times New Roman"/>
              <a:buChar char="-"/>
            </a:pPr>
            <a:r>
              <a:rPr lang="en" sz="2400">
                <a:latin typeface="Times New Roman"/>
                <a:ea typeface="Times New Roman"/>
                <a:cs typeface="Times New Roman"/>
                <a:sym typeface="Times New Roman"/>
              </a:rPr>
              <a:t>Payment penalties</a:t>
            </a:r>
          </a:p>
          <a:p>
            <a:pPr lvl="0" rtl="0">
              <a:spcBef>
                <a:spcPts val="0"/>
              </a:spcBef>
              <a:buNone/>
            </a:pPr>
            <a:endParaRPr sz="2400">
              <a:latin typeface="Times New Roman"/>
              <a:ea typeface="Times New Roman"/>
              <a:cs typeface="Times New Roman"/>
              <a:sym typeface="Times New Roman"/>
            </a:endParaRPr>
          </a:p>
          <a:p>
            <a:pPr marL="457200" lvl="0" indent="-381000" rtl="0">
              <a:spcBef>
                <a:spcPts val="0"/>
              </a:spcBef>
              <a:buClr>
                <a:schemeClr val="lt1"/>
              </a:buClr>
              <a:buSzPct val="100000"/>
              <a:buFont typeface="Times New Roman"/>
              <a:buChar char="-"/>
            </a:pPr>
            <a:r>
              <a:rPr lang="en" sz="2400">
                <a:latin typeface="Times New Roman"/>
                <a:ea typeface="Times New Roman"/>
                <a:cs typeface="Times New Roman"/>
                <a:sym typeface="Times New Roman"/>
              </a:rPr>
              <a:t>Reporting done through: </a:t>
            </a:r>
          </a:p>
          <a:p>
            <a:pPr marL="914400" lvl="1" indent="-342900" rtl="0">
              <a:spcBef>
                <a:spcPts val="0"/>
              </a:spcBef>
              <a:buClr>
                <a:schemeClr val="lt1"/>
              </a:buClr>
              <a:buSzPct val="100000"/>
              <a:buFont typeface="Times New Roman"/>
              <a:buChar char="-"/>
            </a:pPr>
            <a:r>
              <a:rPr lang="en" sz="1800">
                <a:latin typeface="Times New Roman"/>
                <a:ea typeface="Times New Roman"/>
                <a:cs typeface="Times New Roman"/>
                <a:sym typeface="Times New Roman"/>
              </a:rPr>
              <a:t>Part B Claims</a:t>
            </a:r>
          </a:p>
          <a:p>
            <a:pPr marL="914400" lvl="1" indent="-342900" rtl="0">
              <a:spcBef>
                <a:spcPts val="0"/>
              </a:spcBef>
              <a:buClr>
                <a:schemeClr val="lt1"/>
              </a:buClr>
              <a:buSzPct val="100000"/>
              <a:buFont typeface="Times New Roman"/>
              <a:buChar char="-"/>
            </a:pPr>
            <a:r>
              <a:rPr lang="en" sz="1800">
                <a:latin typeface="Times New Roman"/>
                <a:ea typeface="Times New Roman"/>
                <a:cs typeface="Times New Roman"/>
                <a:sym typeface="Times New Roman"/>
              </a:rPr>
              <a:t>PQRS Registry</a:t>
            </a:r>
          </a:p>
          <a:p>
            <a:pPr marL="914400" lvl="1" indent="-342900" rtl="0">
              <a:spcBef>
                <a:spcPts val="0"/>
              </a:spcBef>
              <a:buClr>
                <a:schemeClr val="lt1"/>
              </a:buClr>
              <a:buSzPct val="100000"/>
              <a:buFont typeface="Times New Roman"/>
              <a:buChar char="-"/>
            </a:pPr>
            <a:r>
              <a:rPr lang="en" sz="1800">
                <a:latin typeface="Times New Roman"/>
                <a:ea typeface="Times New Roman"/>
                <a:cs typeface="Times New Roman"/>
                <a:sym typeface="Times New Roman"/>
              </a:rPr>
              <a:t>CEHRT (Certified Healthcare Recording Technology)</a:t>
            </a:r>
          </a:p>
          <a:p>
            <a:pPr marL="914400" lvl="1" indent="-342900" rtl="0">
              <a:spcBef>
                <a:spcPts val="0"/>
              </a:spcBef>
              <a:buClr>
                <a:schemeClr val="lt1"/>
              </a:buClr>
              <a:buSzPct val="100000"/>
              <a:buFont typeface="Times New Roman"/>
              <a:buChar char="-"/>
            </a:pPr>
            <a:r>
              <a:rPr lang="en" sz="1800">
                <a:latin typeface="Times New Roman"/>
                <a:ea typeface="Times New Roman"/>
                <a:cs typeface="Times New Roman"/>
                <a:sym typeface="Times New Roman"/>
              </a:rPr>
              <a:t>QCDR (Qualified Clinical Data Registry)</a:t>
            </a:r>
          </a:p>
          <a:p>
            <a:pPr rtl="0">
              <a:spcBef>
                <a:spcPts val="0"/>
              </a:spcBef>
              <a:buNone/>
            </a:pPr>
            <a:endParaRPr sz="1800"/>
          </a:p>
          <a:p>
            <a:pPr lvl="0" rtl="0">
              <a:spcBef>
                <a:spcPts val="0"/>
              </a:spcBef>
              <a:buNone/>
            </a:pPr>
            <a:endParaRPr sz="1800"/>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lgn="ctr">
              <a:spcBef>
                <a:spcPts val="0"/>
              </a:spcBef>
              <a:buNone/>
            </a:pPr>
            <a:r>
              <a:rPr lang="en" b="1">
                <a:latin typeface="Times New Roman"/>
                <a:ea typeface="Times New Roman"/>
                <a:cs typeface="Times New Roman"/>
                <a:sym typeface="Times New Roman"/>
              </a:rPr>
              <a:t>Improvements to PFP</a:t>
            </a:r>
          </a:p>
        </p:txBody>
      </p:sp>
      <p:sp>
        <p:nvSpPr>
          <p:cNvPr id="123" name="Shape 123"/>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406400" rtl="0">
              <a:spcBef>
                <a:spcPts val="0"/>
              </a:spcBef>
              <a:buClr>
                <a:schemeClr val="lt1"/>
              </a:buClr>
              <a:buSzPct val="100000"/>
              <a:buFont typeface="Times New Roman"/>
              <a:buChar char="-"/>
            </a:pPr>
            <a:r>
              <a:rPr lang="en" sz="2800">
                <a:latin typeface="Times New Roman"/>
                <a:ea typeface="Times New Roman"/>
                <a:cs typeface="Times New Roman"/>
                <a:sym typeface="Times New Roman"/>
              </a:rPr>
              <a:t>Physician Feedback Program</a:t>
            </a:r>
          </a:p>
          <a:p>
            <a:pPr lvl="0" rtl="0">
              <a:spcBef>
                <a:spcPts val="0"/>
              </a:spcBef>
              <a:buNone/>
            </a:pPr>
            <a:endParaRPr sz="2800">
              <a:latin typeface="Times New Roman"/>
              <a:ea typeface="Times New Roman"/>
              <a:cs typeface="Times New Roman"/>
              <a:sym typeface="Times New Roman"/>
            </a:endParaRPr>
          </a:p>
          <a:p>
            <a:pPr marL="457200" lvl="0" indent="-406400" rtl="0">
              <a:spcBef>
                <a:spcPts val="0"/>
              </a:spcBef>
              <a:buClr>
                <a:schemeClr val="lt1"/>
              </a:buClr>
              <a:buSzPct val="100000"/>
              <a:buFont typeface="Times New Roman"/>
              <a:buChar char="-"/>
            </a:pPr>
            <a:r>
              <a:rPr lang="en" sz="2800">
                <a:latin typeface="Times New Roman"/>
                <a:ea typeface="Times New Roman"/>
                <a:cs typeface="Times New Roman"/>
                <a:sym typeface="Times New Roman"/>
              </a:rPr>
              <a:t>Intended to increase DHHS efficiency in providing reports to participating Medicare physicians. </a:t>
            </a:r>
          </a:p>
          <a:p>
            <a:pPr lvl="0" rtl="0">
              <a:spcBef>
                <a:spcPts val="0"/>
              </a:spcBef>
              <a:buNone/>
            </a:pPr>
            <a:endParaRPr sz="2800">
              <a:latin typeface="Times New Roman"/>
              <a:ea typeface="Times New Roman"/>
              <a:cs typeface="Times New Roman"/>
              <a:sym typeface="Times New Roman"/>
            </a:endParaRPr>
          </a:p>
          <a:p>
            <a:pPr marL="457200" lvl="0" indent="-406400" rtl="0">
              <a:spcBef>
                <a:spcPts val="0"/>
              </a:spcBef>
              <a:buClr>
                <a:schemeClr val="lt1"/>
              </a:buClr>
              <a:buSzPct val="100000"/>
              <a:buFont typeface="Times New Roman"/>
              <a:buChar char="-"/>
            </a:pPr>
            <a:r>
              <a:rPr lang="en" sz="2800">
                <a:latin typeface="Times New Roman"/>
                <a:ea typeface="Times New Roman"/>
                <a:cs typeface="Times New Roman"/>
                <a:sym typeface="Times New Roman"/>
              </a:rPr>
              <a:t>Response to comments on the inefficiency of feedback in earlier years.</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lgn="ctr">
              <a:spcBef>
                <a:spcPts val="0"/>
              </a:spcBef>
              <a:buNone/>
            </a:pPr>
            <a:r>
              <a:rPr lang="en" sz="2800" b="1">
                <a:latin typeface="Times New Roman"/>
                <a:ea typeface="Times New Roman"/>
                <a:cs typeface="Times New Roman"/>
                <a:sym typeface="Times New Roman"/>
              </a:rPr>
              <a:t>Hospital Readmissions Reduction Program</a:t>
            </a:r>
          </a:p>
        </p:txBody>
      </p:sp>
      <p:sp>
        <p:nvSpPr>
          <p:cNvPr id="129" name="Shape 129"/>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431800" rtl="0">
              <a:spcBef>
                <a:spcPts val="0"/>
              </a:spcBef>
              <a:buClr>
                <a:schemeClr val="lt1"/>
              </a:buClr>
              <a:buSzPct val="100000"/>
              <a:buFont typeface="Times New Roman"/>
              <a:buChar char="-"/>
            </a:pPr>
            <a:r>
              <a:rPr lang="en">
                <a:latin typeface="Times New Roman"/>
                <a:ea typeface="Times New Roman"/>
                <a:cs typeface="Times New Roman"/>
                <a:sym typeface="Times New Roman"/>
              </a:rPr>
              <a:t>Readmission measures created</a:t>
            </a:r>
          </a:p>
          <a:p>
            <a:pPr lvl="0" rtl="0">
              <a:spcBef>
                <a:spcPts val="0"/>
              </a:spcBef>
              <a:buNone/>
            </a:pPr>
            <a:endParaRPr>
              <a:latin typeface="Times New Roman"/>
              <a:ea typeface="Times New Roman"/>
              <a:cs typeface="Times New Roman"/>
              <a:sym typeface="Times New Roman"/>
            </a:endParaRPr>
          </a:p>
          <a:p>
            <a:pPr marL="457200" lvl="0" indent="-431800">
              <a:spcBef>
                <a:spcPts val="0"/>
              </a:spcBef>
              <a:buClr>
                <a:schemeClr val="lt1"/>
              </a:buClr>
              <a:buSzPct val="100000"/>
              <a:buFont typeface="Times New Roman"/>
              <a:buChar char="-"/>
            </a:pPr>
            <a:r>
              <a:rPr lang="en">
                <a:latin typeface="Times New Roman"/>
                <a:ea typeface="Times New Roman"/>
                <a:cs typeface="Times New Roman"/>
                <a:sym typeface="Times New Roman"/>
              </a:rPr>
              <a:t>IPPS hospitals with excessive readmission rates have a reduced payment</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1021</Words>
  <Application>Microsoft Macintosh PowerPoint</Application>
  <PresentationFormat>On-screen Show (16:9)</PresentationFormat>
  <Paragraphs>143</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steps</vt:lpstr>
      <vt:lpstr>The Affordable Care Act and Social Workers in Hospitals</vt:lpstr>
      <vt:lpstr>Introduction</vt:lpstr>
      <vt:lpstr>History of Hospital Social Work in the U.S.</vt:lpstr>
      <vt:lpstr>History of Hospital Social Work in the U.S. Cont.</vt:lpstr>
      <vt:lpstr>History of Hospital Social Work in the U.S. Cont.</vt:lpstr>
      <vt:lpstr>Hospital Value-Based Purchasing Program</vt:lpstr>
      <vt:lpstr>Improvements to PQRS </vt:lpstr>
      <vt:lpstr>Improvements to PFP</vt:lpstr>
      <vt:lpstr>Hospital Readmissions Reduction Program</vt:lpstr>
      <vt:lpstr>Presumptive Eligibility Determinations</vt:lpstr>
      <vt:lpstr>Chronic Care Hospital Settings</vt:lpstr>
      <vt:lpstr>Duties of Hospital Social Workers</vt:lpstr>
      <vt:lpstr>ACA &amp; Duties of Hospital Social Workers </vt:lpstr>
      <vt:lpstr>Health Care Reform and the Role of Hospital Social Workers</vt:lpstr>
      <vt:lpstr>Social Workers Role in Health Care Reform? </vt:lpstr>
      <vt:lpstr>Social Workers Role in Health Care Reform? </vt:lpstr>
      <vt:lpstr>Challenges in Health Care Reform for Hospital Social Work in the U.S.</vt:lpstr>
      <vt:lpstr>General Changes for Hospital Social Work </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Affordable Care Act and Social Workers in Hospitals</dc:title>
  <cp:lastModifiedBy>Computing Services</cp:lastModifiedBy>
  <cp:revision>1</cp:revision>
  <dcterms:created xsi:type="dcterms:W3CDTF">2014-10-09T08:02:26Z</dcterms:created>
  <dcterms:modified xsi:type="dcterms:W3CDTF">2014-11-18T21:50:14Z</dcterms:modified>
</cp:coreProperties>
</file>